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62" r:id="rId2"/>
    <p:sldId id="623" r:id="rId3"/>
    <p:sldId id="641" r:id="rId4"/>
    <p:sldId id="642" r:id="rId5"/>
    <p:sldId id="622" r:id="rId6"/>
    <p:sldId id="614" r:id="rId7"/>
    <p:sldId id="626" r:id="rId8"/>
    <p:sldId id="631" r:id="rId9"/>
    <p:sldId id="628" r:id="rId10"/>
    <p:sldId id="646" r:id="rId11"/>
    <p:sldId id="643" r:id="rId12"/>
    <p:sldId id="630" r:id="rId13"/>
    <p:sldId id="634" r:id="rId14"/>
    <p:sldId id="633" r:id="rId15"/>
    <p:sldId id="632" r:id="rId16"/>
    <p:sldId id="647" r:id="rId17"/>
    <p:sldId id="635" r:id="rId18"/>
    <p:sldId id="644" r:id="rId19"/>
    <p:sldId id="63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03D"/>
    <a:srgbClr val="A24399"/>
    <a:srgbClr val="47A8C0"/>
    <a:srgbClr val="FEC337"/>
    <a:srgbClr val="EA363D"/>
    <a:srgbClr val="FFC337"/>
    <a:srgbClr val="0383ED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78"/>
    <p:restoredTop sz="96327"/>
  </p:normalViewPr>
  <p:slideViewPr>
    <p:cSldViewPr snapToGrid="0" snapToObjects="1">
      <p:cViewPr varScale="1">
        <p:scale>
          <a:sx n="82" d="100"/>
          <a:sy n="82" d="100"/>
        </p:scale>
        <p:origin x="67" y="1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84D163-7D39-470F-817D-A3E998975CC5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709E81-0E6E-44F2-9BAB-2BC1760E0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0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FB99A-426E-F040-9996-E6726D31A3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6816E6-5061-394E-82BD-628B89194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88E1C-58B5-B449-A44C-DAACFF187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10AB8-AC08-0049-80CD-D2E8C43B6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D5D6D-CD82-FD4E-A71A-A0D147CD1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96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BB215-0063-F947-B6EA-2BDFFF1B2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229EBE-7207-AA44-927A-E4968062C3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20F3A-DC81-D142-9A82-C295029D6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4402F-534C-8944-A467-CD5B5014C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5FC65-96FC-7041-9998-C933D67F0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40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1F702E-7F44-024D-A621-E7BEA4CF55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AD8A47-CDE5-3843-B34A-41DD06B92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43899-267F-4748-8110-DB7E89D6D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56B01-95D0-5747-8290-40669428E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B1802-9FC8-0C4F-A3AA-2A2C1BE3A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232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44BB9-D791-5D47-AB14-D434C36B8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BD2E5-00A3-264E-8584-E0C50C8E5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75B0F-CEFE-5B42-8074-F4DBE293E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26B77-7D78-334B-9872-5BFBD65DA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F974EA-BC4D-F44A-91B0-C924CFCFC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539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A395B-FE03-1843-8A9D-9B7241142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21BA55-6B75-E64D-BB19-6B99109C9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26E65-A3EB-FC4A-B850-2034EF626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78B54-B849-094B-A375-EFA551C89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C9D27-1E68-5A43-B98D-54F1634D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07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54A81-1945-4748-9611-462F867E2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649B4-0B8C-EE46-9740-0F47AFDB21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D76417-728B-B94F-A943-975D5F9D6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90997-98B0-E34F-A95F-0D556802A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31438-0D77-FC4F-9E7C-F01775498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87F23-05BC-8D4F-83B7-07F7275D4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76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8515C-5FA2-3E49-A03B-C17C06ED4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DC165F-13F4-1E4F-B504-44828C65C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2BC242-B813-AB4D-83AB-A8F4238B5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116422-B47E-8C4C-B064-28692C47B4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BCD3B2-6EE6-EC44-9C76-39E5C0E3FE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43E48E-1AD8-B047-9651-0DAFDF484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9A2E03-6C26-EE43-A27E-8E6BA688F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B79BB8-281E-0F4B-B528-DB5225F0A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56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767F5-8D54-8D4D-A817-4C8337030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279A6-D40D-AA48-8E4E-92903AF72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E4B7BE-C404-BE4A-9E21-D84C441BE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28C8CA-BC29-6C4C-B471-7B2CD11A7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720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09C9D3-5F08-BC4F-8BCB-3E8CF7B3C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EECEA1-1B74-4949-926C-4F14CF3B1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F11A2-6D05-6846-AC60-9F9FC853C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63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E901F-968E-C040-B8E5-1094E05C3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24131-9E06-814E-8CBC-57C9C12B4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49F396-B7B8-4E41-B355-C2ADA104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007280-6B82-FB45-8AAC-F1AB2385D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31F77-FF06-4747-896E-667657D67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A74D19-A798-8540-BC9D-F4F4B25CF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37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660B4-6978-3547-8DAD-C53681720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86C443-4E97-FA44-BCE7-3681BAA94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9C414A-73DD-254F-943E-C904D7FD3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AFAA31-ACEC-FB42-80D4-9E25A89BD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3B5AC4-6055-5A4F-AE27-766C355B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D058F-85B0-714A-A855-F49E692F4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87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DBBC52-1282-CE49-A71E-E795CF867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5A0C7-94E5-F645-ACD8-530265462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64111-D62E-BD43-A85D-6C36E82821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8D3F4-A7D1-374F-89C2-72833F3EFA2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5E263-456C-0B4A-A504-9D471F889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AC73B-24BE-3345-AE21-EC5E20ACD6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1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8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uniteus.zoom.us/meeting/register/tJwpcOigqjosHdbPxafQ3ZeGpmJ9NtfDpJ_-#/registration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tableau.uniteus.io/views/InsightsCenter/InsightsCenter?%3Alinktarget=_self&amp;%3Aembed=yes&amp;%3Atoolbar=top&amp;%3AshowShareOptions=false#1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4" descr="Cake with colorful toppings">
            <a:extLst>
              <a:ext uri="{FF2B5EF4-FFF2-40B4-BE49-F238E27FC236}">
                <a16:creationId xmlns:a16="http://schemas.microsoft.com/office/drawing/2014/main" id="{EE092667-57C7-474E-B211-9096FA5C0A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194" b="8194"/>
          <a:stretch/>
        </p:blipFill>
        <p:spPr>
          <a:xfrm>
            <a:off x="-93306" y="9938"/>
            <a:ext cx="12285306" cy="68480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DB21AA-1443-8945-905A-0E1303BE513D}"/>
              </a:ext>
            </a:extLst>
          </p:cNvPr>
          <p:cNvSpPr/>
          <p:nvPr/>
        </p:nvSpPr>
        <p:spPr bwMode="auto">
          <a:xfrm rot="10800000">
            <a:off x="4178174" y="9938"/>
            <a:ext cx="8013826" cy="684806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9000">
                <a:schemeClr val="bg1"/>
              </a:gs>
            </a:gsLst>
            <a:lin ang="10800000" scaled="0"/>
            <a:tileRect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3F47C2-C2F7-5943-992A-DDD7974B34AC}"/>
              </a:ext>
            </a:extLst>
          </p:cNvPr>
          <p:cNvSpPr/>
          <p:nvPr/>
        </p:nvSpPr>
        <p:spPr bwMode="auto">
          <a:xfrm>
            <a:off x="7866646" y="4510172"/>
            <a:ext cx="4024438" cy="116462"/>
          </a:xfrm>
          <a:prstGeom prst="rect">
            <a:avLst/>
          </a:prstGeom>
          <a:solidFill>
            <a:srgbClr val="47A8C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solidFill>
                <a:srgbClr val="A34F9A"/>
              </a:solidFill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1ABD082B-D474-8141-AC3B-0A2EA46CE797}"/>
              </a:ext>
            </a:extLst>
          </p:cNvPr>
          <p:cNvSpPr txBox="1">
            <a:spLocks/>
          </p:cNvSpPr>
          <p:nvPr/>
        </p:nvSpPr>
        <p:spPr>
          <a:xfrm>
            <a:off x="3997007" y="2010589"/>
            <a:ext cx="7739278" cy="2693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4220"/>
              </a:lnSpc>
            </a:pPr>
            <a:r>
              <a:rPr lang="en-US" sz="4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BoRN + Unite Us </a:t>
            </a:r>
            <a:br>
              <a:rPr lang="en-US" sz="4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Report</a:t>
            </a:r>
          </a:p>
          <a:p>
            <a:pPr algn="r">
              <a:lnSpc>
                <a:spcPts val="4220"/>
              </a:lnSpc>
            </a:pPr>
            <a:r>
              <a:rPr lang="en-US" sz="2400" b="1" dirty="0">
                <a:solidFill>
                  <a:srgbClr val="A24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Celebrating 1 year</a:t>
            </a:r>
          </a:p>
          <a:p>
            <a:pPr algn="r">
              <a:lnSpc>
                <a:spcPts val="4220"/>
              </a:lnSpc>
            </a:pPr>
            <a:r>
              <a:rPr lang="en-US" sz="2400" b="1" dirty="0">
                <a:solidFill>
                  <a:srgbClr val="A24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6/27/2022-6/30/2023</a:t>
            </a:r>
          </a:p>
          <a:p>
            <a:pPr algn="l">
              <a:lnSpc>
                <a:spcPts val="4220"/>
              </a:lnSpc>
            </a:pPr>
            <a:endParaRPr lang="en-US" sz="3900" b="1" dirty="0">
              <a:solidFill>
                <a:srgbClr val="47A8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FB44B4-FCE2-91CE-73A4-C6B4A8438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150" y="4673461"/>
            <a:ext cx="3808873" cy="2174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502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ne red balloon flying away from other white balloons">
            <a:extLst>
              <a:ext uri="{FF2B5EF4-FFF2-40B4-BE49-F238E27FC236}">
                <a16:creationId xmlns:a16="http://schemas.microsoft.com/office/drawing/2014/main" id="{A1C853D7-EE4B-748E-D9B9-9FA0D5D2D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90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ulti-colored floating balloons">
            <a:extLst>
              <a:ext uri="{FF2B5EF4-FFF2-40B4-BE49-F238E27FC236}">
                <a16:creationId xmlns:a16="http://schemas.microsoft.com/office/drawing/2014/main" id="{029614FC-7D75-4977-F53A-5FF14DBC6A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</a:blip>
          <a:stretch>
            <a:fillRect/>
          </a:stretch>
        </p:blipFill>
        <p:spPr>
          <a:xfrm>
            <a:off x="-65314" y="0"/>
            <a:ext cx="1239183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64D17AC-BEB8-CC10-3B0B-F95118C76DE0}"/>
              </a:ext>
            </a:extLst>
          </p:cNvPr>
          <p:cNvSpPr/>
          <p:nvPr/>
        </p:nvSpPr>
        <p:spPr>
          <a:xfrm>
            <a:off x="261257" y="718458"/>
            <a:ext cx="11374016" cy="56477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Year Overview and Health Equity</a:t>
            </a:r>
          </a:p>
          <a:p>
            <a:pPr algn="ctr"/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6/27/2022-6/30/2023</a:t>
            </a:r>
          </a:p>
          <a:p>
            <a:pPr algn="ctr"/>
            <a:endParaRPr lang="en-US" sz="125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4843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network activity overview&#10;&#10;Description automatically generated">
            <a:extLst>
              <a:ext uri="{FF2B5EF4-FFF2-40B4-BE49-F238E27FC236}">
                <a16:creationId xmlns:a16="http://schemas.microsoft.com/office/drawing/2014/main" id="{B56954C3-3ABD-54FA-8ED2-3BD3F32BC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" y="266700"/>
            <a:ext cx="1045464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85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data analysis&#10;&#10;Description automatically generated">
            <a:extLst>
              <a:ext uri="{FF2B5EF4-FFF2-40B4-BE49-F238E27FC236}">
                <a16:creationId xmlns:a16="http://schemas.microsoft.com/office/drawing/2014/main" id="{18026370-F6E4-A05B-3C1F-6FA27365B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" y="144780"/>
            <a:ext cx="10622280" cy="656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77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data analysis&#10;&#10;Description automatically generated">
            <a:extLst>
              <a:ext uri="{FF2B5EF4-FFF2-40B4-BE49-F238E27FC236}">
                <a16:creationId xmlns:a16="http://schemas.microsoft.com/office/drawing/2014/main" id="{4C7494D5-271B-0D50-12F9-12888F086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90" y="137160"/>
            <a:ext cx="1059942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04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F75C7A7-7996-A107-A5C7-E61EAA961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10" y="171450"/>
            <a:ext cx="1050798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97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ne red balloon flying away from other white balloons">
            <a:extLst>
              <a:ext uri="{FF2B5EF4-FFF2-40B4-BE49-F238E27FC236}">
                <a16:creationId xmlns:a16="http://schemas.microsoft.com/office/drawing/2014/main" id="{3C7CCA4C-936A-FCB4-F887-E739ED65E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33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ss of multicolor confetti squares">
            <a:extLst>
              <a:ext uri="{FF2B5EF4-FFF2-40B4-BE49-F238E27FC236}">
                <a16:creationId xmlns:a16="http://schemas.microsoft.com/office/drawing/2014/main" id="{ABF8530C-C657-A155-0566-2972F69EC5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1000"/>
          </a:blip>
          <a:stretch>
            <a:fillRect/>
          </a:stretch>
        </p:blipFill>
        <p:spPr>
          <a:xfrm>
            <a:off x="0" y="0"/>
            <a:ext cx="1228841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A5BF17-A308-6883-36C2-8B76AA2C2A92}"/>
              </a:ext>
            </a:extLst>
          </p:cNvPr>
          <p:cNvSpPr txBox="1"/>
          <p:nvPr/>
        </p:nvSpPr>
        <p:spPr>
          <a:xfrm>
            <a:off x="1449355" y="1850418"/>
            <a:ext cx="929328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Follow up from survey last quarter</a:t>
            </a:r>
          </a:p>
        </p:txBody>
      </p:sp>
    </p:spTree>
    <p:extLst>
      <p:ext uri="{BB962C8B-B14F-4D97-AF65-F5344CB8AC3E}">
        <p14:creationId xmlns:p14="http://schemas.microsoft.com/office/powerpoint/2010/main" val="487935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89EC4A7-BB10-8E4E-964F-35B30CF8CCAB}"/>
              </a:ext>
            </a:extLst>
          </p:cNvPr>
          <p:cNvSpPr/>
          <p:nvPr/>
        </p:nvSpPr>
        <p:spPr bwMode="auto">
          <a:xfrm>
            <a:off x="4800600" y="4648857"/>
            <a:ext cx="6697717" cy="1467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27432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/>
            <a:endParaRPr lang="en-US" sz="2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8AEE34-D307-2BAF-551F-64878597E90D}"/>
              </a:ext>
            </a:extLst>
          </p:cNvPr>
          <p:cNvSpPr/>
          <p:nvPr/>
        </p:nvSpPr>
        <p:spPr bwMode="auto">
          <a:xfrm>
            <a:off x="370787" y="402093"/>
            <a:ext cx="4429813" cy="755883"/>
          </a:xfrm>
          <a:prstGeom prst="rect">
            <a:avLst/>
          </a:prstGeom>
          <a:solidFill>
            <a:srgbClr val="47A8C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for potential partners on BBF website</a:t>
            </a: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2D5FDE3-1364-8D9D-0C25-61785D993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10" y="1212721"/>
            <a:ext cx="5207297" cy="4929554"/>
          </a:xfrm>
          <a:prstGeom prst="rect">
            <a:avLst/>
          </a:prstGeom>
        </p:spPr>
      </p:pic>
      <p:pic>
        <p:nvPicPr>
          <p:cNvPr id="6" name="Graphic 5" descr="Cursor with solid fill">
            <a:extLst>
              <a:ext uri="{FF2B5EF4-FFF2-40B4-BE49-F238E27FC236}">
                <a16:creationId xmlns:a16="http://schemas.microsoft.com/office/drawing/2014/main" id="{616DCE03-357F-83A4-6912-B3F962E1D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81962" y="1793673"/>
            <a:ext cx="1743866" cy="1743866"/>
          </a:xfrm>
          <a:prstGeom prst="rect">
            <a:avLst/>
          </a:prstGeom>
        </p:spPr>
      </p:pic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55F5556-9620-CA68-20DA-06EAF7CCA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4023" y="1459219"/>
            <a:ext cx="6143955" cy="4651017"/>
          </a:xfrm>
          <a:prstGeom prst="rect">
            <a:avLst/>
          </a:prstGeom>
          <a:effectLst>
            <a:softEdge rad="0"/>
          </a:effectLst>
        </p:spPr>
      </p:pic>
      <p:pic>
        <p:nvPicPr>
          <p:cNvPr id="8" name="Graphic 7" descr="Cursor with solid fill">
            <a:extLst>
              <a:ext uri="{FF2B5EF4-FFF2-40B4-BE49-F238E27FC236}">
                <a16:creationId xmlns:a16="http://schemas.microsoft.com/office/drawing/2014/main" id="{CD364E5B-0C46-C1B9-D82F-FD49D6D68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5004" y="2040861"/>
            <a:ext cx="1743866" cy="17438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3C4A407-D504-B62A-7CEE-CCC68F6F4290}"/>
              </a:ext>
            </a:extLst>
          </p:cNvPr>
          <p:cNvSpPr/>
          <p:nvPr/>
        </p:nvSpPr>
        <p:spPr bwMode="auto">
          <a:xfrm>
            <a:off x="5884024" y="234140"/>
            <a:ext cx="6143954" cy="978581"/>
          </a:xfrm>
          <a:prstGeom prst="rect">
            <a:avLst/>
          </a:prstGeom>
          <a:solidFill>
            <a:srgbClr val="47A8C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 referral link on BBF website </a:t>
            </a:r>
            <a:r>
              <a:rPr lang="en-US" sz="3000" b="1" dirty="0">
                <a:solidFill>
                  <a:schemeClr val="bg1"/>
                </a:solidFill>
                <a:highlight>
                  <a:srgbClr val="0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bootheelbabies.org</a:t>
            </a:r>
          </a:p>
        </p:txBody>
      </p: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39D19B8-C361-CF42-9A98-8D5DDFF305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308" y="6291639"/>
            <a:ext cx="1368331" cy="50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56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C9E414-F4E8-A36B-7AA2-AC4E1FF5A601}"/>
              </a:ext>
            </a:extLst>
          </p:cNvPr>
          <p:cNvSpPr/>
          <p:nvPr/>
        </p:nvSpPr>
        <p:spPr bwMode="auto">
          <a:xfrm>
            <a:off x="2460150" y="174468"/>
            <a:ext cx="7271699" cy="755883"/>
          </a:xfrm>
          <a:prstGeom prst="rect">
            <a:avLst/>
          </a:prstGeom>
          <a:solidFill>
            <a:srgbClr val="47A8C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data presentation dates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3A8C73-7459-D473-9781-0EEF5650CDF4}"/>
              </a:ext>
            </a:extLst>
          </p:cNvPr>
          <p:cNvSpPr/>
          <p:nvPr/>
        </p:nvSpPr>
        <p:spPr>
          <a:xfrm>
            <a:off x="108011" y="1059576"/>
            <a:ext cx="11825056" cy="1520527"/>
          </a:xfrm>
          <a:prstGeom prst="rect">
            <a:avLst/>
          </a:prstGeom>
          <a:solidFill>
            <a:srgbClr val="A34F9A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0DF54B-713B-5D16-8B22-F8144C9F3380}"/>
              </a:ext>
            </a:extLst>
          </p:cNvPr>
          <p:cNvSpPr txBox="1"/>
          <p:nvPr/>
        </p:nvSpPr>
        <p:spPr>
          <a:xfrm>
            <a:off x="1325852" y="1386838"/>
            <a:ext cx="99650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Oct 12, 2023 11a-1p in person, location </a:t>
            </a:r>
            <a:r>
              <a:rPr lang="en-US" sz="4000" dirty="0" err="1">
                <a:solidFill>
                  <a:schemeClr val="bg1"/>
                </a:solidFill>
              </a:rPr>
              <a:t>tbd</a:t>
            </a:r>
            <a:endParaRPr lang="en-US" sz="4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16B154-9AD8-569B-0CC2-9CA483157568}"/>
              </a:ext>
            </a:extLst>
          </p:cNvPr>
          <p:cNvSpPr/>
          <p:nvPr/>
        </p:nvSpPr>
        <p:spPr bwMode="auto">
          <a:xfrm>
            <a:off x="2449792" y="2764043"/>
            <a:ext cx="7271699" cy="755883"/>
          </a:xfrm>
          <a:prstGeom prst="rect">
            <a:avLst/>
          </a:prstGeom>
          <a:solidFill>
            <a:srgbClr val="47A8C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virtual info sessions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953FB-5503-6A2F-0026-713F2B214E7E}"/>
              </a:ext>
            </a:extLst>
          </p:cNvPr>
          <p:cNvSpPr/>
          <p:nvPr/>
        </p:nvSpPr>
        <p:spPr>
          <a:xfrm>
            <a:off x="108011" y="3746376"/>
            <a:ext cx="11825055" cy="3111624"/>
          </a:xfrm>
          <a:prstGeom prst="rect">
            <a:avLst/>
          </a:prstGeom>
          <a:solidFill>
            <a:srgbClr val="A34F9A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20F2EE-143F-5D4E-48FD-9FB13CB7B9FE}"/>
              </a:ext>
            </a:extLst>
          </p:cNvPr>
          <p:cNvSpPr txBox="1"/>
          <p:nvPr/>
        </p:nvSpPr>
        <p:spPr>
          <a:xfrm>
            <a:off x="1325852" y="3996566"/>
            <a:ext cx="99650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August 17, 2023 10a-11a virtual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September 21, 2023 10a-11a virtual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October 19, 2023 10a-11a virtual</a:t>
            </a:r>
          </a:p>
          <a:p>
            <a:r>
              <a:rPr lang="en-US" sz="4000" dirty="0">
                <a:solidFill>
                  <a:schemeClr val="bg1"/>
                </a:solidFill>
              </a:rPr>
              <a:t>Register here-&gt;</a:t>
            </a:r>
            <a:r>
              <a:rPr lang="en-US" sz="4000" dirty="0">
                <a:hlinkClick r:id="rId2"/>
              </a:rPr>
              <a:t>Meeting Registration - Zoom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940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og in party hat blowing horn">
            <a:extLst>
              <a:ext uri="{FF2B5EF4-FFF2-40B4-BE49-F238E27FC236}">
                <a16:creationId xmlns:a16="http://schemas.microsoft.com/office/drawing/2014/main" id="{2459C1A9-FFD2-0D3D-07BE-3C666693F8C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2770483" y="0"/>
            <a:ext cx="15346244" cy="8557343"/>
          </a:xfrm>
          <a:prstGeom prst="rect">
            <a:avLst/>
          </a:prstGeom>
        </p:spPr>
      </p:pic>
      <p:sp>
        <p:nvSpPr>
          <p:cNvPr id="8" name="Inhaltsplatzhalter 4">
            <a:extLst>
              <a:ext uri="{FF2B5EF4-FFF2-40B4-BE49-F238E27FC236}">
                <a16:creationId xmlns:a16="http://schemas.microsoft.com/office/drawing/2014/main" id="{03C2CE51-5687-25B4-7E70-92510FC6E675}"/>
              </a:ext>
            </a:extLst>
          </p:cNvPr>
          <p:cNvSpPr txBox="1">
            <a:spLocks/>
          </p:cNvSpPr>
          <p:nvPr/>
        </p:nvSpPr>
        <p:spPr>
          <a:xfrm>
            <a:off x="3153747" y="533016"/>
            <a:ext cx="6167534" cy="4363246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  <p:txBody>
          <a:bodyPr wrap="square" lIns="0" tIns="0" rIns="0" bIns="0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b="1" dirty="0">
                <a:solidFill>
                  <a:srgbClr val="FF903D"/>
                </a:solidFill>
              </a:rPr>
              <a:t>INTRODUCTIONS: </a:t>
            </a:r>
          </a:p>
          <a:p>
            <a:r>
              <a:rPr lang="en-US" sz="4000" b="1" dirty="0">
                <a:solidFill>
                  <a:srgbClr val="FF903D"/>
                </a:solidFill>
              </a:rPr>
              <a:t>First and Last Name</a:t>
            </a:r>
          </a:p>
          <a:p>
            <a:r>
              <a:rPr lang="en-US" sz="4000" b="1" dirty="0">
                <a:solidFill>
                  <a:srgbClr val="FF903D"/>
                </a:solidFill>
              </a:rPr>
              <a:t>Organization you work for (if applicable)</a:t>
            </a:r>
          </a:p>
          <a:p>
            <a:r>
              <a:rPr lang="en-US" sz="4000" b="1" dirty="0">
                <a:solidFill>
                  <a:srgbClr val="FF903D"/>
                </a:solidFill>
              </a:rPr>
              <a:t>Counties you serve (if applicable)</a:t>
            </a:r>
          </a:p>
          <a:p>
            <a:endParaRPr lang="en-US" sz="1800" b="1" dirty="0"/>
          </a:p>
        </p:txBody>
      </p:sp>
      <p:pic>
        <p:nvPicPr>
          <p:cNvPr id="9" name="winner-bell-game-show-91932">
            <a:hlinkClick r:id="" action="ppaction://media"/>
            <a:extLst>
              <a:ext uri="{FF2B5EF4-FFF2-40B4-BE49-F238E27FC236}">
                <a16:creationId xmlns:a16="http://schemas.microsoft.com/office/drawing/2014/main" id="{22FDA95B-32DA-9BAF-0877-6611434C0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1966" y="6958433"/>
            <a:ext cx="487363" cy="487363"/>
          </a:xfrm>
          <a:prstGeom prst="rect">
            <a:avLst/>
          </a:prstGeom>
        </p:spPr>
      </p:pic>
      <p:sp>
        <p:nvSpPr>
          <p:cNvPr id="10" name="Inhaltsplatzhalter 4">
            <a:extLst>
              <a:ext uri="{FF2B5EF4-FFF2-40B4-BE49-F238E27FC236}">
                <a16:creationId xmlns:a16="http://schemas.microsoft.com/office/drawing/2014/main" id="{1BFD23A7-E47E-B535-E08A-7E7262410C85}"/>
              </a:ext>
            </a:extLst>
          </p:cNvPr>
          <p:cNvSpPr txBox="1">
            <a:spLocks/>
          </p:cNvSpPr>
          <p:nvPr/>
        </p:nvSpPr>
        <p:spPr>
          <a:xfrm>
            <a:off x="6096000" y="4609596"/>
            <a:ext cx="3898500" cy="3947747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  <p:txBody>
          <a:bodyPr wrap="square" lIns="0" tIns="0" rIns="0" bIns="0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rgbClr val="7030A0"/>
                </a:solidFill>
              </a:rPr>
              <a:t>BONUS:</a:t>
            </a:r>
          </a:p>
          <a:p>
            <a:pPr marL="0" indent="0">
              <a:buNone/>
            </a:pPr>
            <a:r>
              <a:rPr lang="en-US" sz="3000" b="1" dirty="0">
                <a:solidFill>
                  <a:srgbClr val="7030A0"/>
                </a:solidFill>
              </a:rPr>
              <a:t>What is your favorite place to eat in southeast MO?</a:t>
            </a:r>
          </a:p>
          <a:p>
            <a:pPr marL="0" indent="0">
              <a:buNone/>
            </a:pPr>
            <a:endParaRPr lang="en-US" sz="4000" b="1" dirty="0">
              <a:solidFill>
                <a:srgbClr val="FF903D"/>
              </a:solidFill>
            </a:endParaRPr>
          </a:p>
          <a:p>
            <a:pPr marL="0" indent="0">
              <a:buNone/>
            </a:pPr>
            <a:r>
              <a:rPr lang="en-US" sz="6000" b="1" dirty="0">
                <a:solidFill>
                  <a:srgbClr val="FF903D"/>
                </a:solidFill>
              </a:rPr>
              <a:t> </a:t>
            </a:r>
          </a:p>
          <a:p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41365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ulti-colored balloons in the sky">
            <a:extLst>
              <a:ext uri="{FF2B5EF4-FFF2-40B4-BE49-F238E27FC236}">
                <a16:creationId xmlns:a16="http://schemas.microsoft.com/office/drawing/2014/main" id="{950ACF51-CFB7-44C9-2D1D-99F0A37B25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8017E9-989D-08D1-04ED-D60451E27157}"/>
              </a:ext>
            </a:extLst>
          </p:cNvPr>
          <p:cNvSpPr txBox="1"/>
          <p:nvPr/>
        </p:nvSpPr>
        <p:spPr>
          <a:xfrm>
            <a:off x="630316" y="1331650"/>
            <a:ext cx="10821878" cy="5872762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Birthright of Cape Girardeau and Marble Hill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Bootheel Babies and Families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Bootheel Perinatal Network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Building Blocks/ Nurse Family Partnership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Butler County Health Department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Caring Communities-Missouri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Charleston R-1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Dexter Community Regional Healthcare Foundation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Dexter, Bloomfield, Richland R-1 Parents as Teachers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Dunklin County Health Department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Dunklin/Stoddard Caring Council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Fresh Start Self Improvement Center, Inc 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Jackson R2 School District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Mississippi County Health Department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Madrid County Human Resource Council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Pemiscot County Health Dept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Pemiscot Initiative Network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SEMO Area Health Education Center 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SEMO Health Network 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Stoddard County Public Health Center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b="1" i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Resource Link of SEMO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Visiting Nurse Association of Southeast Missouri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AF9352-4F1A-6B5C-002B-748B69AAB121}"/>
              </a:ext>
            </a:extLst>
          </p:cNvPr>
          <p:cNvSpPr txBox="1"/>
          <p:nvPr/>
        </p:nvSpPr>
        <p:spPr>
          <a:xfrm>
            <a:off x="2442470" y="214612"/>
            <a:ext cx="6904607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rgbClr val="A243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Active Bootheel Resource Network </a:t>
            </a:r>
            <a:r>
              <a:rPr lang="en-US" sz="3200" b="1" u="sng" dirty="0">
                <a:solidFill>
                  <a:srgbClr val="A243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partners on the Unite Us platform:</a:t>
            </a:r>
            <a:endParaRPr lang="en-US" sz="3200" u="sng" dirty="0">
              <a:solidFill>
                <a:srgbClr val="A243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FECAC3-BB6F-5556-70CC-18B37F6C0558}"/>
              </a:ext>
            </a:extLst>
          </p:cNvPr>
          <p:cNvSpPr txBox="1"/>
          <p:nvPr/>
        </p:nvSpPr>
        <p:spPr>
          <a:xfrm>
            <a:off x="630316" y="5856721"/>
            <a:ext cx="10697592" cy="607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Don’t forget about statewide partners! You find more by clicking the “</a:t>
            </a:r>
            <a:r>
              <a:rPr lang="en-US" sz="16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MyNetwork</a:t>
            </a:r>
            <a:r>
              <a:rPr lang="en-US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tab at the top of your Unite Us page. These include organizations like Mers Goodwill, Lutheran Family and Children’s Services, and 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Catholic </a:t>
            </a:r>
            <a:r>
              <a:rPr lang="en-US" sz="16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Charties</a:t>
            </a:r>
            <a:r>
              <a:rPr lang="en-US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399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40F008C-298B-06CC-75BA-C32695EE1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131" y="349093"/>
            <a:ext cx="10128224" cy="6159814"/>
          </a:xfrm>
          <a:prstGeom prst="rect">
            <a:avLst/>
          </a:prstGeom>
        </p:spPr>
      </p:pic>
      <p:pic>
        <p:nvPicPr>
          <p:cNvPr id="3" name="Graphic 2" descr="Cursor with solid fill">
            <a:extLst>
              <a:ext uri="{FF2B5EF4-FFF2-40B4-BE49-F238E27FC236}">
                <a16:creationId xmlns:a16="http://schemas.microsoft.com/office/drawing/2014/main" id="{9E62FB06-A902-2276-9188-5ACCD5791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9310" y="349093"/>
            <a:ext cx="1743866" cy="174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24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ulti-colored floating balloons">
            <a:extLst>
              <a:ext uri="{FF2B5EF4-FFF2-40B4-BE49-F238E27FC236}">
                <a16:creationId xmlns:a16="http://schemas.microsoft.com/office/drawing/2014/main" id="{029614FC-7D75-4977-F53A-5FF14DBC6A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</a:blip>
          <a:stretch>
            <a:fillRect/>
          </a:stretch>
        </p:blipFill>
        <p:spPr>
          <a:xfrm>
            <a:off x="-65314" y="0"/>
            <a:ext cx="1239183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64D17AC-BEB8-CC10-3B0B-F95118C76DE0}"/>
              </a:ext>
            </a:extLst>
          </p:cNvPr>
          <p:cNvSpPr/>
          <p:nvPr/>
        </p:nvSpPr>
        <p:spPr>
          <a:xfrm>
            <a:off x="261257" y="718458"/>
            <a:ext cx="11374016" cy="71250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4th</a:t>
            </a:r>
          </a:p>
          <a:p>
            <a:pPr algn="ctr"/>
            <a:r>
              <a: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QUARTER</a:t>
            </a:r>
          </a:p>
          <a:p>
            <a:pPr algn="ctr"/>
            <a:r>
              <a: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DATA</a:t>
            </a:r>
          </a:p>
          <a:p>
            <a:pPr algn="ctr"/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4/1/23-6/30/23</a:t>
            </a:r>
          </a:p>
          <a:p>
            <a:pPr algn="ctr"/>
            <a:endParaRPr lang="en-US" sz="125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9743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941754-5D13-869A-BEE6-FC2093A2DF2C}"/>
              </a:ext>
            </a:extLst>
          </p:cNvPr>
          <p:cNvSpPr txBox="1"/>
          <p:nvPr/>
        </p:nvSpPr>
        <p:spPr>
          <a:xfrm>
            <a:off x="7284876" y="6402747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Workbook: Insights Center (uniteus.io)</a:t>
            </a:r>
            <a:endParaRPr lang="en-US" dirty="0"/>
          </a:p>
        </p:txBody>
      </p:sp>
      <p:pic>
        <p:nvPicPr>
          <p:cNvPr id="3" name="Picture 2" descr="A screenshot of a network activity overview&#10;&#10;Description automatically generated">
            <a:extLst>
              <a:ext uri="{FF2B5EF4-FFF2-40B4-BE49-F238E27FC236}">
                <a16:creationId xmlns:a16="http://schemas.microsoft.com/office/drawing/2014/main" id="{7636BEB7-B666-580D-216E-4C8E9F4E0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75" y="85921"/>
            <a:ext cx="10447020" cy="622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28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FEF91136-3883-2D61-4A2F-4A73C4371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" y="327660"/>
            <a:ext cx="10454640" cy="620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71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692C01D-2F5C-28F6-E237-A360D42C7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" y="262890"/>
            <a:ext cx="10439400" cy="6332220"/>
          </a:xfrm>
          <a:prstGeom prst="rect">
            <a:avLst/>
          </a:prstGeom>
        </p:spPr>
      </p:pic>
      <p:pic>
        <p:nvPicPr>
          <p:cNvPr id="5" name="crowd-cheer-ii-6263">
            <a:hlinkClick r:id="" action="ppaction://media"/>
            <a:extLst>
              <a:ext uri="{FF2B5EF4-FFF2-40B4-BE49-F238E27FC236}">
                <a16:creationId xmlns:a16="http://schemas.microsoft.com/office/drawing/2014/main" id="{4AD1710A-6201-F75A-6331-8E6DA5F3A7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15700" y="63514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6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6E3DD473-F472-730F-1FED-413F72AE5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5750"/>
            <a:ext cx="105156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562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1491</TotalTime>
  <Words>286</Words>
  <Application>Microsoft Office PowerPoint</Application>
  <PresentationFormat>Widescreen</PresentationFormat>
  <Paragraphs>57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Rachelle Bennett</cp:lastModifiedBy>
  <cp:revision>184</cp:revision>
  <dcterms:created xsi:type="dcterms:W3CDTF">2022-04-06T21:21:18Z</dcterms:created>
  <dcterms:modified xsi:type="dcterms:W3CDTF">2023-07-13T15:36:31Z</dcterms:modified>
</cp:coreProperties>
</file>