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624" r:id="rId3"/>
    <p:sldId id="623" r:id="rId4"/>
    <p:sldId id="616" r:id="rId5"/>
    <p:sldId id="256" r:id="rId6"/>
    <p:sldId id="622" r:id="rId7"/>
    <p:sldId id="614" r:id="rId8"/>
    <p:sldId id="625" r:id="rId9"/>
    <p:sldId id="626" r:id="rId10"/>
    <p:sldId id="631" r:id="rId11"/>
    <p:sldId id="628" r:id="rId12"/>
    <p:sldId id="627" r:id="rId13"/>
    <p:sldId id="629" r:id="rId14"/>
    <p:sldId id="630" r:id="rId15"/>
    <p:sldId id="634" r:id="rId16"/>
    <p:sldId id="633" r:id="rId17"/>
    <p:sldId id="632" r:id="rId18"/>
    <p:sldId id="635" r:id="rId19"/>
    <p:sldId id="636" r:id="rId20"/>
    <p:sldId id="637" r:id="rId21"/>
    <p:sldId id="63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4399"/>
    <a:srgbClr val="FEC337"/>
    <a:srgbClr val="47A8C0"/>
    <a:srgbClr val="FF903D"/>
    <a:srgbClr val="EA363D"/>
    <a:srgbClr val="FFC337"/>
    <a:srgbClr val="0383E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8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65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4D163-7D39-470F-817D-A3E998975CC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09E81-0E6E-44F2-9BAB-2BC1760E0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B99A-426E-F040-9996-E6726D31A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816E6-5061-394E-82BD-628B89194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88E1C-58B5-B449-A44C-DAACFF18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D3F4-A7D1-374F-89C2-72833F3EFA2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10AB8-AC08-0049-80CD-D2E8C43B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D5D6D-CD82-FD4E-A71A-A0D147CD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3361-F241-CB43-AD5A-8271F31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9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B215-0063-F947-B6EA-2BDFFF1B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29EBE-7207-AA44-927A-E4968062C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20F3A-DC81-D142-9A82-C295029D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D3F4-A7D1-374F-89C2-72833F3EFA2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4402F-534C-8944-A467-CD5B5014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5FC65-96FC-7041-9998-C933D67F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3361-F241-CB43-AD5A-8271F31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0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F702E-7F44-024D-A621-E7BEA4CF5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D8A47-CDE5-3843-B34A-41DD06B92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43899-267F-4748-8110-DB7E89D6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D3F4-A7D1-374F-89C2-72833F3EFA2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56B01-95D0-5747-8290-40669428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B1802-9FC8-0C4F-A3AA-2A2C1BE3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3361-F241-CB43-AD5A-8271F31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3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44BB9-D791-5D47-AB14-D434C36B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D2E5-00A3-264E-8584-E0C50C8E5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75B0F-CEFE-5B42-8074-F4DBE293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D3F4-A7D1-374F-89C2-72833F3EFA2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26B77-7D78-334B-9872-5BFBD65D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974EA-BC4D-F44A-91B0-C924CFCF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3361-F241-CB43-AD5A-8271F31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3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395B-FE03-1843-8A9D-9B724114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1BA55-6B75-E64D-BB19-6B99109C9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26E65-A3EB-FC4A-B850-2034EF62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D3F4-A7D1-374F-89C2-72833F3EFA2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78B54-B849-094B-A375-EFA551C8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C9D27-1E68-5A43-B98D-54F1634D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3361-F241-CB43-AD5A-8271F31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0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54A81-1945-4748-9611-462F867E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649B4-0B8C-EE46-9740-0F47AFDB2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76417-728B-B94F-A943-975D5F9D6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90997-98B0-E34F-A95F-0D556802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D3F4-A7D1-374F-89C2-72833F3EFA2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31438-0D77-FC4F-9E7C-F01775498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87F23-05BC-8D4F-83B7-07F7275D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3361-F241-CB43-AD5A-8271F31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7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515C-5FA2-3E49-A03B-C17C06ED4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C165F-13F4-1E4F-B504-44828C65C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BC242-B813-AB4D-83AB-A8F4238B5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16422-B47E-8C4C-B064-28692C47B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CD3B2-6EE6-EC44-9C76-39E5C0E3F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43E48E-1AD8-B047-9651-0DAFDF48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D3F4-A7D1-374F-89C2-72833F3EFA2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A2E03-6C26-EE43-A27E-8E6BA688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B79BB8-281E-0F4B-B528-DB5225F0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3361-F241-CB43-AD5A-8271F31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5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767F5-8D54-8D4D-A817-4C833703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279A6-D40D-AA48-8E4E-92903AF7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D3F4-A7D1-374F-89C2-72833F3EFA2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4B7BE-C404-BE4A-9E21-D84C441B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8C8CA-BC29-6C4C-B471-7B2CD11A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3361-F241-CB43-AD5A-8271F31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2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9C9D3-5F08-BC4F-8BCB-3E8CF7B3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D3F4-A7D1-374F-89C2-72833F3EFA2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ECEA1-1B74-4949-926C-4F14CF3B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F11A2-6D05-6846-AC60-9F9FC853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3361-F241-CB43-AD5A-8271F31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901F-968E-C040-B8E5-1094E05C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24131-9E06-814E-8CBC-57C9C12B4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9F396-B7B8-4E41-B355-C2ADA104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07280-6B82-FB45-8AAC-F1AB2385D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D3F4-A7D1-374F-89C2-72833F3EFA2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31F77-FF06-4747-896E-667657D67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74D19-A798-8540-BC9D-F4F4B25C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3361-F241-CB43-AD5A-8271F31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3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60B4-6978-3547-8DAD-C53681720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86C443-4E97-FA44-BCE7-3681BAA94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C414A-73DD-254F-943E-C904D7FD3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FAA31-ACEC-FB42-80D4-9E25A89B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D3F4-A7D1-374F-89C2-72833F3EFA2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B5AC4-6055-5A4F-AE27-766C355B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D058F-85B0-714A-A855-F49E692F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3361-F241-CB43-AD5A-8271F31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8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BBC52-1282-CE49-A71E-E795CF867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5A0C7-94E5-F645-ACD8-530265462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64111-D62E-BD43-A85D-6C36E8282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8D3F4-A7D1-374F-89C2-72833F3EFA2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5E263-456C-0B4A-A504-9D471F889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AC73B-24BE-3345-AE21-EC5E20ACD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43361-F241-CB43-AD5A-8271F31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theelbabies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ableau.uniteus.io/views/InsightsCenter/InsightsCenter?%3Alinktarget=_self&amp;%3Aembed=yes&amp;%3Atoolbar=top&amp;%3AshowShareOptions=false#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Close up of pages of an open book in a bright studio">
            <a:extLst>
              <a:ext uri="{FF2B5EF4-FFF2-40B4-BE49-F238E27FC236}">
                <a16:creationId xmlns:a16="http://schemas.microsoft.com/office/drawing/2014/main" id="{EE092667-57C7-474E-B211-9096FA5C0A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94" b="8194"/>
          <a:stretch/>
        </p:blipFill>
        <p:spPr>
          <a:xfrm>
            <a:off x="-93306" y="9938"/>
            <a:ext cx="12285306" cy="68480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DB21AA-1443-8945-905A-0E1303BE513D}"/>
              </a:ext>
            </a:extLst>
          </p:cNvPr>
          <p:cNvSpPr/>
          <p:nvPr/>
        </p:nvSpPr>
        <p:spPr bwMode="auto">
          <a:xfrm>
            <a:off x="0" y="-18067"/>
            <a:ext cx="7157393" cy="68480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3F47C2-C2F7-5943-992A-DDD7974B34AC}"/>
              </a:ext>
            </a:extLst>
          </p:cNvPr>
          <p:cNvSpPr/>
          <p:nvPr/>
        </p:nvSpPr>
        <p:spPr bwMode="auto">
          <a:xfrm>
            <a:off x="1014093" y="4541870"/>
            <a:ext cx="4024438" cy="116462"/>
          </a:xfrm>
          <a:prstGeom prst="rect">
            <a:avLst/>
          </a:prstGeom>
          <a:solidFill>
            <a:srgbClr val="47A8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A34F9A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ABD082B-D474-8141-AC3B-0A2EA46CE797}"/>
              </a:ext>
            </a:extLst>
          </p:cNvPr>
          <p:cNvSpPr txBox="1">
            <a:spLocks/>
          </p:cNvSpPr>
          <p:nvPr/>
        </p:nvSpPr>
        <p:spPr>
          <a:xfrm>
            <a:off x="1014093" y="2484548"/>
            <a:ext cx="7739278" cy="2477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20"/>
              </a:lnSpc>
            </a:pPr>
            <a:r>
              <a:rPr lang="en-US" sz="4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BoRN</a:t>
            </a:r>
            <a:r>
              <a:rPr lang="en-US" sz="4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Unite Us </a:t>
            </a:r>
            <a:br>
              <a:rPr lang="en-US" sz="4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Report</a:t>
            </a:r>
          </a:p>
          <a:p>
            <a:pPr algn="l"/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9/28/22-12/31/22</a:t>
            </a:r>
          </a:p>
          <a:p>
            <a:pPr algn="l"/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2nd Quarter</a:t>
            </a:r>
          </a:p>
          <a:p>
            <a:pPr algn="l">
              <a:lnSpc>
                <a:spcPts val="4220"/>
              </a:lnSpc>
            </a:pPr>
            <a:endParaRPr lang="en-US" sz="3900" b="1" dirty="0">
              <a:solidFill>
                <a:srgbClr val="47A8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FB44B4-FCE2-91CE-73A4-C6B4A8438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33" y="4440461"/>
            <a:ext cx="3808873" cy="2174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02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, Word&#10;&#10;Description automatically generated">
            <a:extLst>
              <a:ext uri="{FF2B5EF4-FFF2-40B4-BE49-F238E27FC236}">
                <a16:creationId xmlns:a16="http://schemas.microsoft.com/office/drawing/2014/main" id="{F5AE3C37-3BD2-09B3-28FF-E1CE12677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54" y="0"/>
            <a:ext cx="11246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6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1F70560-7FC9-58D6-9CDB-B179519C8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0"/>
            <a:ext cx="1163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5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77ACC5-6635-6505-E46E-7E2AA5C3E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38" y="0"/>
            <a:ext cx="11779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2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6127F13-76EF-0207-3032-822BCB8E8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40" y="0"/>
            <a:ext cx="11451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1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BFF1FB-05C5-0D35-EF78-AC7990F9618A}"/>
              </a:ext>
            </a:extLst>
          </p:cNvPr>
          <p:cNvSpPr txBox="1"/>
          <p:nvPr/>
        </p:nvSpPr>
        <p:spPr>
          <a:xfrm>
            <a:off x="1082351" y="1026367"/>
            <a:ext cx="99184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 month</a:t>
            </a:r>
          </a:p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Health Equity Data</a:t>
            </a:r>
          </a:p>
        </p:txBody>
      </p:sp>
    </p:spTree>
    <p:extLst>
      <p:ext uri="{BB962C8B-B14F-4D97-AF65-F5344CB8AC3E}">
        <p14:creationId xmlns:p14="http://schemas.microsoft.com/office/powerpoint/2010/main" val="1799885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09E31-B1A1-7263-4521-72D23BA15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1" y="0"/>
            <a:ext cx="11888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77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CC28B4-3F15-CAD7-04DA-B31692770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97" y="0"/>
            <a:ext cx="11594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04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D6C760-73F2-C68B-932D-5D40B9044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6" y="0"/>
            <a:ext cx="11579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97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A5BF17-A308-6883-36C2-8B76AA2C2A92}"/>
              </a:ext>
            </a:extLst>
          </p:cNvPr>
          <p:cNvSpPr txBox="1"/>
          <p:nvPr/>
        </p:nvSpPr>
        <p:spPr>
          <a:xfrm>
            <a:off x="1449355" y="1763485"/>
            <a:ext cx="92932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2nd </a:t>
            </a:r>
          </a:p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QUARTER</a:t>
            </a:r>
          </a:p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Mindi Allison, Unite Us</a:t>
            </a:r>
          </a:p>
        </p:txBody>
      </p:sp>
    </p:spTree>
    <p:extLst>
      <p:ext uri="{BB962C8B-B14F-4D97-AF65-F5344CB8AC3E}">
        <p14:creationId xmlns:p14="http://schemas.microsoft.com/office/powerpoint/2010/main" val="48793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ptop computer covered in sticky notes">
            <a:extLst>
              <a:ext uri="{FF2B5EF4-FFF2-40B4-BE49-F238E27FC236}">
                <a16:creationId xmlns:a16="http://schemas.microsoft.com/office/drawing/2014/main" id="{CE7F90A4-9491-0E23-F05F-973479B3FD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900737" y="-328157"/>
            <a:ext cx="1027789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BEC6A0-7348-8F12-ABA5-A6E4907B9E75}"/>
              </a:ext>
            </a:extLst>
          </p:cNvPr>
          <p:cNvSpPr txBox="1"/>
          <p:nvPr/>
        </p:nvSpPr>
        <p:spPr>
          <a:xfrm>
            <a:off x="2659225" y="251926"/>
            <a:ext cx="69326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Follow up from 1</a:t>
            </a:r>
            <a:r>
              <a:rPr lang="en-US" sz="2400" b="1" u="sng" baseline="30000" dirty="0"/>
              <a:t>st</a:t>
            </a:r>
            <a:r>
              <a:rPr lang="en-US" sz="2400" b="1" u="sng" dirty="0"/>
              <a:t> quarter questions/suggestions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697D5C-9B47-7B24-DEB2-89BEB9786833}"/>
              </a:ext>
            </a:extLst>
          </p:cNvPr>
          <p:cNvSpPr/>
          <p:nvPr/>
        </p:nvSpPr>
        <p:spPr>
          <a:xfrm>
            <a:off x="177281" y="4767943"/>
            <a:ext cx="2155372" cy="17354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790E99-A4F7-4FF3-BF5A-87F5E167C84C}"/>
              </a:ext>
            </a:extLst>
          </p:cNvPr>
          <p:cNvSpPr/>
          <p:nvPr/>
        </p:nvSpPr>
        <p:spPr>
          <a:xfrm>
            <a:off x="2640563" y="4767943"/>
            <a:ext cx="2155372" cy="17354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D827A9-F176-ECCA-A257-BEBAD346FDE2}"/>
              </a:ext>
            </a:extLst>
          </p:cNvPr>
          <p:cNvSpPr/>
          <p:nvPr/>
        </p:nvSpPr>
        <p:spPr>
          <a:xfrm>
            <a:off x="7377403" y="4767943"/>
            <a:ext cx="2155372" cy="17354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UU: Can there be a filter option added to exports report?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307712-A06D-F81B-CAE1-5A04C72D249F}"/>
              </a:ext>
            </a:extLst>
          </p:cNvPr>
          <p:cNvSpPr/>
          <p:nvPr/>
        </p:nvSpPr>
        <p:spPr>
          <a:xfrm>
            <a:off x="9710056" y="4775517"/>
            <a:ext cx="2155372" cy="17354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UU: Can we find out who sent a specific referral (as </a:t>
            </a:r>
            <a:r>
              <a:rPr lang="en-US" dirty="0" err="1"/>
              <a:t>BoRN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i.e. to Presbyterian </a:t>
            </a:r>
            <a:r>
              <a:rPr lang="en-US" dirty="0" err="1"/>
              <a:t>Childrens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016799-0EBA-33C4-FBA5-0951F73890E4}"/>
              </a:ext>
            </a:extLst>
          </p:cNvPr>
          <p:cNvSpPr txBox="1"/>
          <p:nvPr/>
        </p:nvSpPr>
        <p:spPr>
          <a:xfrm>
            <a:off x="2757195" y="4958521"/>
            <a:ext cx="1922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 health equity dashboard in 2</a:t>
            </a:r>
            <a:r>
              <a:rPr lang="en-US" baseline="30000" dirty="0"/>
              <a:t>nd</a:t>
            </a:r>
            <a:r>
              <a:rPr lang="en-US" dirty="0"/>
              <a:t> quarter data sharing meeting.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FE98E8-745E-78BA-FE24-689C78AC78B4}"/>
              </a:ext>
            </a:extLst>
          </p:cNvPr>
          <p:cNvSpPr txBox="1"/>
          <p:nvPr/>
        </p:nvSpPr>
        <p:spPr>
          <a:xfrm>
            <a:off x="326570" y="4775517"/>
            <a:ext cx="1922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Rachelle access to community dashboards. </a:t>
            </a:r>
          </a:p>
          <a:p>
            <a:r>
              <a:rPr lang="en-US" dirty="0"/>
              <a:t>Rebecca access to insights and exports.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72C830-E181-3A4C-64FD-B4EF1B06B84F}"/>
              </a:ext>
            </a:extLst>
          </p:cNvPr>
          <p:cNvGrpSpPr/>
          <p:nvPr/>
        </p:nvGrpSpPr>
        <p:grpSpPr>
          <a:xfrm>
            <a:off x="1421031" y="839762"/>
            <a:ext cx="9409032" cy="3747767"/>
            <a:chOff x="177281" y="822877"/>
            <a:chExt cx="9409032" cy="37477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D25407-2732-09BC-6979-434D5DA3071E}"/>
                </a:ext>
              </a:extLst>
            </p:cNvPr>
            <p:cNvSpPr/>
            <p:nvPr/>
          </p:nvSpPr>
          <p:spPr>
            <a:xfrm>
              <a:off x="177281" y="855305"/>
              <a:ext cx="2155372" cy="17354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C83CA0-63A5-F402-AD3C-AD94C3AD66D0}"/>
                </a:ext>
              </a:extLst>
            </p:cNvPr>
            <p:cNvSpPr/>
            <p:nvPr/>
          </p:nvSpPr>
          <p:spPr>
            <a:xfrm>
              <a:off x="4952773" y="855305"/>
              <a:ext cx="2155372" cy="17354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6A0627-6B12-526D-195B-2296D8DE4337}"/>
                </a:ext>
              </a:extLst>
            </p:cNvPr>
            <p:cNvSpPr/>
            <p:nvPr/>
          </p:nvSpPr>
          <p:spPr>
            <a:xfrm>
              <a:off x="2565027" y="855305"/>
              <a:ext cx="2155372" cy="17354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88F61E-BB08-2E61-E1F1-3F2B45DEFBEB}"/>
                </a:ext>
              </a:extLst>
            </p:cNvPr>
            <p:cNvSpPr/>
            <p:nvPr/>
          </p:nvSpPr>
          <p:spPr>
            <a:xfrm>
              <a:off x="177281" y="2835150"/>
              <a:ext cx="2155372" cy="17354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71501E-8A9C-60C3-57DF-D166FDB54360}"/>
                </a:ext>
              </a:extLst>
            </p:cNvPr>
            <p:cNvSpPr/>
            <p:nvPr/>
          </p:nvSpPr>
          <p:spPr>
            <a:xfrm>
              <a:off x="2640563" y="2815411"/>
              <a:ext cx="2155372" cy="17354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FAECCD-594C-F59C-D474-C99B6AA521FB}"/>
                </a:ext>
              </a:extLst>
            </p:cNvPr>
            <p:cNvSpPr/>
            <p:nvPr/>
          </p:nvSpPr>
          <p:spPr>
            <a:xfrm>
              <a:off x="5038530" y="2815411"/>
              <a:ext cx="2155372" cy="17354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B41FF9-70CE-DE42-1F71-6BE3C8DB9284}"/>
                </a:ext>
              </a:extLst>
            </p:cNvPr>
            <p:cNvSpPr/>
            <p:nvPr/>
          </p:nvSpPr>
          <p:spPr>
            <a:xfrm>
              <a:off x="7377403" y="2815411"/>
              <a:ext cx="2155372" cy="173549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D4AFE9-5DB2-EEAC-9986-6880E7D273C7}"/>
                </a:ext>
              </a:extLst>
            </p:cNvPr>
            <p:cNvSpPr/>
            <p:nvPr/>
          </p:nvSpPr>
          <p:spPr>
            <a:xfrm>
              <a:off x="7377403" y="862879"/>
              <a:ext cx="2155372" cy="17354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6251F8-DF48-795A-EAE5-FD9FD17372A5}"/>
                </a:ext>
              </a:extLst>
            </p:cNvPr>
            <p:cNvSpPr txBox="1"/>
            <p:nvPr/>
          </p:nvSpPr>
          <p:spPr>
            <a:xfrm>
              <a:off x="326571" y="989045"/>
              <a:ext cx="192210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A: If a referral is rejected, the referring agency is who should make client aware.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1DB8F1-55FD-7693-20C2-4C6958B3AF75}"/>
                </a:ext>
              </a:extLst>
            </p:cNvPr>
            <p:cNvSpPr txBox="1"/>
            <p:nvPr/>
          </p:nvSpPr>
          <p:spPr>
            <a:xfrm>
              <a:off x="7664206" y="2806309"/>
              <a:ext cx="192210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Share data ppt with partners who were unable to attend and have accessible to others.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465D3A-4168-BBEB-5AE6-DA49FEFF4533}"/>
                </a:ext>
              </a:extLst>
            </p:cNvPr>
            <p:cNvSpPr txBox="1"/>
            <p:nvPr/>
          </p:nvSpPr>
          <p:spPr>
            <a:xfrm>
              <a:off x="5098118" y="1000405"/>
              <a:ext cx="192210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Send out link and remind partners about UU learning opportunities and how to access.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D87881-F499-58C1-9CAA-5C57B3C7B265}"/>
                </a:ext>
              </a:extLst>
            </p:cNvPr>
            <p:cNvSpPr txBox="1"/>
            <p:nvPr/>
          </p:nvSpPr>
          <p:spPr>
            <a:xfrm>
              <a:off x="2818833" y="822877"/>
              <a:ext cx="192210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A: Difference between sent and forwarded. </a:t>
              </a:r>
            </a:p>
            <a:p>
              <a:r>
                <a:rPr lang="en-US" sz="1400" u="sng" dirty="0"/>
                <a:t>Sent </a:t>
              </a:r>
              <a:r>
                <a:rPr lang="en-US" sz="1400" dirty="0"/>
                <a:t>is when you are primary one sending and </a:t>
              </a:r>
              <a:r>
                <a:rPr lang="en-US" sz="1400" u="sng" dirty="0"/>
                <a:t>forward</a:t>
              </a:r>
              <a:r>
                <a:rPr lang="en-US" sz="1400" dirty="0"/>
                <a:t> is if you can’t help but can forward to a partner that can.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D96FA0-7DF9-CAB1-F088-1773E40F4325}"/>
                </a:ext>
              </a:extLst>
            </p:cNvPr>
            <p:cNvSpPr txBox="1"/>
            <p:nvPr/>
          </p:nvSpPr>
          <p:spPr>
            <a:xfrm>
              <a:off x="313797" y="2918067"/>
              <a:ext cx="19221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Requested partners: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All health dept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MCCC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Suzanna Wesley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Cape Tigers for </a:t>
              </a:r>
              <a:r>
                <a:rPr lang="en-US" sz="1600" dirty="0" err="1"/>
                <a:t>HiSet</a:t>
              </a:r>
              <a:endParaRPr lang="en-US" sz="1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DA1F96-2A40-2F3D-E78F-83B135A97C60}"/>
                </a:ext>
              </a:extLst>
            </p:cNvPr>
            <p:cNvSpPr txBox="1"/>
            <p:nvPr/>
          </p:nvSpPr>
          <p:spPr>
            <a:xfrm>
              <a:off x="2757195" y="2894541"/>
              <a:ext cx="1922107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Requested partners: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Mother to Mother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PIN-car seats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/>
                <a:t>New Madrid PAT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/>
                <a:t>Salvation Army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/>
                <a:t>Care Portals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F93B71-C2F6-53EA-B1EB-540142FEB876}"/>
                </a:ext>
              </a:extLst>
            </p:cNvPr>
            <p:cNvSpPr txBox="1"/>
            <p:nvPr/>
          </p:nvSpPr>
          <p:spPr>
            <a:xfrm>
              <a:off x="5060301" y="2894541"/>
              <a:ext cx="19221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Requested partners: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FCC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/>
                <a:t>Ministerial Alliance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/>
                <a:t>Hope International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/>
                <a:t>Spread Hope Now</a:t>
              </a:r>
            </a:p>
            <a:p>
              <a:endParaRPr lang="en-US" sz="1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48E2F4-523F-C2C3-7840-DDAD3D0ABD4F}"/>
                </a:ext>
              </a:extLst>
            </p:cNvPr>
            <p:cNvSpPr txBox="1"/>
            <p:nvPr/>
          </p:nvSpPr>
          <p:spPr>
            <a:xfrm>
              <a:off x="7531811" y="848247"/>
              <a:ext cx="192210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Create a quarterly survey for partners…to track benefits and ask if new connections were made. *Paul/SC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E64ECC0-9D28-6D40-A979-759C1A880B18}"/>
              </a:ext>
            </a:extLst>
          </p:cNvPr>
          <p:cNvSpPr/>
          <p:nvPr/>
        </p:nvSpPr>
        <p:spPr>
          <a:xfrm>
            <a:off x="4989821" y="4776871"/>
            <a:ext cx="2155372" cy="17354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UU: </a:t>
            </a:r>
            <a:r>
              <a:rPr lang="en-US" dirty="0" err="1"/>
              <a:t>BoRN</a:t>
            </a:r>
            <a:r>
              <a:rPr lang="en-US" dirty="0"/>
              <a:t> needs data pulled for out of network referrals</a:t>
            </a:r>
          </a:p>
        </p:txBody>
      </p:sp>
    </p:spTree>
    <p:extLst>
      <p:ext uri="{BB962C8B-B14F-4D97-AF65-F5344CB8AC3E}">
        <p14:creationId xmlns:p14="http://schemas.microsoft.com/office/powerpoint/2010/main" val="122193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 descr="Video camera with solid fill">
            <a:extLst>
              <a:ext uri="{FF2B5EF4-FFF2-40B4-BE49-F238E27FC236}">
                <a16:creationId xmlns:a16="http://schemas.microsoft.com/office/drawing/2014/main" id="{C43B4A5B-4C6D-8BBB-E2DE-196B4F422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2233" y="1201003"/>
            <a:ext cx="4107976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52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pty speech bubbles">
            <a:extLst>
              <a:ext uri="{FF2B5EF4-FFF2-40B4-BE49-F238E27FC236}">
                <a16:creationId xmlns:a16="http://schemas.microsoft.com/office/drawing/2014/main" id="{B15FF223-EC01-859D-F406-5BEBEC83E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468" y="-1409548"/>
            <a:ext cx="12821055" cy="854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0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C9E414-F4E8-A36B-7AA2-AC4E1FF5A601}"/>
              </a:ext>
            </a:extLst>
          </p:cNvPr>
          <p:cNvSpPr/>
          <p:nvPr/>
        </p:nvSpPr>
        <p:spPr bwMode="auto">
          <a:xfrm>
            <a:off x="2454068" y="340888"/>
            <a:ext cx="7271699" cy="755883"/>
          </a:xfrm>
          <a:prstGeom prst="rect">
            <a:avLst/>
          </a:prstGeom>
          <a:solidFill>
            <a:srgbClr val="47A8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data presentation dates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3A8C73-7459-D473-9781-0EEF5650CDF4}"/>
              </a:ext>
            </a:extLst>
          </p:cNvPr>
          <p:cNvSpPr/>
          <p:nvPr/>
        </p:nvSpPr>
        <p:spPr>
          <a:xfrm>
            <a:off x="248575" y="1595535"/>
            <a:ext cx="11674136" cy="4805265"/>
          </a:xfrm>
          <a:prstGeom prst="rect">
            <a:avLst/>
          </a:prstGeom>
          <a:solidFill>
            <a:srgbClr val="A34F9A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DF54B-713B-5D16-8B22-F8144C9F3380}"/>
              </a:ext>
            </a:extLst>
          </p:cNvPr>
          <p:cNvSpPr txBox="1"/>
          <p:nvPr/>
        </p:nvSpPr>
        <p:spPr>
          <a:xfrm>
            <a:off x="1343608" y="2267339"/>
            <a:ext cx="9965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April 13, 2023 11a-1p in person location </a:t>
            </a:r>
            <a:r>
              <a:rPr lang="en-US" sz="4000" dirty="0" err="1">
                <a:solidFill>
                  <a:schemeClr val="bg1"/>
                </a:solidFill>
              </a:rPr>
              <a:t>tbd</a:t>
            </a:r>
            <a:endParaRPr lang="en-US" sz="4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July 13, 2023 11a-noon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Oct 12, 2023 11a-1p in person, location </a:t>
            </a:r>
            <a:r>
              <a:rPr lang="en-US" sz="4000" dirty="0" err="1">
                <a:solidFill>
                  <a:schemeClr val="bg1"/>
                </a:solidFill>
              </a:rPr>
              <a:t>tbd</a:t>
            </a:r>
            <a:endParaRPr lang="en-US" sz="4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*Calendar invites are sent to the contact given for the organization. Always feel free to share.</a:t>
            </a:r>
          </a:p>
        </p:txBody>
      </p:sp>
    </p:spTree>
    <p:extLst>
      <p:ext uri="{BB962C8B-B14F-4D97-AF65-F5344CB8AC3E}">
        <p14:creationId xmlns:p14="http://schemas.microsoft.com/office/powerpoint/2010/main" val="241194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C144CA-06A3-D9C6-4174-A615E21F0FAD}"/>
              </a:ext>
            </a:extLst>
          </p:cNvPr>
          <p:cNvSpPr/>
          <p:nvPr/>
        </p:nvSpPr>
        <p:spPr>
          <a:xfrm>
            <a:off x="248575" y="301841"/>
            <a:ext cx="11674136" cy="6098959"/>
          </a:xfrm>
          <a:prstGeom prst="rect">
            <a:avLst/>
          </a:prstGeom>
          <a:solidFill>
            <a:srgbClr val="A34F9A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4">
            <a:extLst>
              <a:ext uri="{FF2B5EF4-FFF2-40B4-BE49-F238E27FC236}">
                <a16:creationId xmlns:a16="http://schemas.microsoft.com/office/drawing/2014/main" id="{94777292-B743-C894-6C75-36402A8A79B9}"/>
              </a:ext>
            </a:extLst>
          </p:cNvPr>
          <p:cNvSpPr txBox="1">
            <a:spLocks/>
          </p:cNvSpPr>
          <p:nvPr/>
        </p:nvSpPr>
        <p:spPr>
          <a:xfrm>
            <a:off x="1642368" y="665826"/>
            <a:ext cx="9001957" cy="4103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/>
              <a:t>INTRODUCTIONS: </a:t>
            </a:r>
          </a:p>
          <a:p>
            <a:pPr marL="0" indent="0">
              <a:buNone/>
            </a:pPr>
            <a:r>
              <a:rPr lang="en-US" sz="4000" b="1" u="sng" dirty="0"/>
              <a:t>Please share in chat:</a:t>
            </a:r>
          </a:p>
          <a:p>
            <a:r>
              <a:rPr lang="en-US" sz="4000" b="1" dirty="0"/>
              <a:t>First and Last Name</a:t>
            </a:r>
          </a:p>
          <a:p>
            <a:r>
              <a:rPr lang="en-US" sz="4000" b="1" dirty="0"/>
              <a:t>Organization you work for (if applicable)</a:t>
            </a:r>
          </a:p>
          <a:p>
            <a:r>
              <a:rPr lang="en-US" sz="4000" b="1" dirty="0"/>
              <a:t>Counties you serve (if applicable)</a:t>
            </a: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1365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8C3FF-1304-08C2-470F-3037BD466892}"/>
              </a:ext>
            </a:extLst>
          </p:cNvPr>
          <p:cNvSpPr txBox="1"/>
          <p:nvPr/>
        </p:nvSpPr>
        <p:spPr>
          <a:xfrm>
            <a:off x="494521" y="208462"/>
            <a:ext cx="11290042" cy="6246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list of (regional) partners: 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u="sng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u="sng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u="sng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u="sng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u="sng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u="sng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u="sng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u="sng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u="sng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forget about statewide partners! You find more by clicking the “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MyNetwork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tab at the top of your Unite Us page. These include Catholic Charities,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Mers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Goodwill, Lutheran Family and Children’s Services, and more.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FBFA0B-4AE4-DC45-7CE9-D58F78542618}"/>
              </a:ext>
            </a:extLst>
          </p:cNvPr>
          <p:cNvSpPr/>
          <p:nvPr/>
        </p:nvSpPr>
        <p:spPr>
          <a:xfrm>
            <a:off x="0" y="782991"/>
            <a:ext cx="12192000" cy="4759393"/>
          </a:xfrm>
          <a:prstGeom prst="rect">
            <a:avLst/>
          </a:prstGeom>
          <a:solidFill>
            <a:srgbClr val="FEC33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1154FE-F89A-4CB0-2E49-A9B6BD4F7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045108"/>
              </p:ext>
            </p:extLst>
          </p:nvPr>
        </p:nvGraphicFramePr>
        <p:xfrm>
          <a:off x="662471" y="1034158"/>
          <a:ext cx="10487610" cy="4274960"/>
        </p:xfrm>
        <a:graphic>
          <a:graphicData uri="http://schemas.openxmlformats.org/drawingml/2006/table">
            <a:tbl>
              <a:tblPr/>
              <a:tblGrid>
                <a:gridCol w="5243805">
                  <a:extLst>
                    <a:ext uri="{9D8B030D-6E8A-4147-A177-3AD203B41FA5}">
                      <a16:colId xmlns:a16="http://schemas.microsoft.com/office/drawing/2014/main" val="2978837481"/>
                    </a:ext>
                  </a:extLst>
                </a:gridCol>
                <a:gridCol w="5243805">
                  <a:extLst>
                    <a:ext uri="{9D8B030D-6E8A-4147-A177-3AD203B41FA5}">
                      <a16:colId xmlns:a16="http://schemas.microsoft.com/office/drawing/2014/main" val="2216437159"/>
                    </a:ext>
                  </a:extLst>
                </a:gridCol>
              </a:tblGrid>
              <a:tr h="358847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Bootheel Perinatal Network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Fresh Start Self Improvement Center, Inc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4280949"/>
                  </a:ext>
                </a:extLst>
              </a:tr>
              <a:tr h="358847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Madrid County Human Resource Council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Jackson R2 School District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5107238"/>
                  </a:ext>
                </a:extLst>
              </a:tr>
              <a:tr h="702092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Dexter, Bloomfield, Richland R-1 Parents as Teachers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Charleston R-1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229583"/>
                  </a:ext>
                </a:extLst>
              </a:tr>
              <a:tr h="702092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Dexter Community Regional Healthcare Foundation (RHF)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 County Health Department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47027"/>
                  </a:ext>
                </a:extLst>
              </a:tr>
              <a:tr h="358847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SEMO Area Health Education Center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Resource Link of SEMO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0823619"/>
                  </a:ext>
                </a:extLst>
              </a:tr>
              <a:tr h="358847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Blocks/ Nurse Family Partnership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Dunklin County Health Department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4928974"/>
                  </a:ext>
                </a:extLst>
              </a:tr>
              <a:tr h="358847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SEMO Health Network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Pemiscot County Health Dept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362972"/>
                  </a:ext>
                </a:extLst>
              </a:tr>
              <a:tr h="358847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Pemiscot Initiative Network (Skill Up)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Dunklin Stoddard Caring Council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4720329"/>
                  </a:ext>
                </a:extLst>
              </a:tr>
              <a:tr h="358847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Visiting Nurse Association of Southeast Missouri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Butler County Health Department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759696"/>
                  </a:ext>
                </a:extLst>
              </a:tr>
              <a:tr h="358847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Stoddard County Public Health Center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Caring Communities pending UU registration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4256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52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9EC4A7-BB10-8E4E-964F-35B30CF8CCAB}"/>
              </a:ext>
            </a:extLst>
          </p:cNvPr>
          <p:cNvSpPr/>
          <p:nvPr/>
        </p:nvSpPr>
        <p:spPr bwMode="auto">
          <a:xfrm>
            <a:off x="4800600" y="4648857"/>
            <a:ext cx="6697717" cy="146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200" dirty="0"/>
          </a:p>
        </p:txBody>
      </p: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39D19B8-C361-CF42-9A98-8D5DDFF30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13" y="4504666"/>
            <a:ext cx="5194004" cy="19029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8AEE34-D307-2BAF-551F-64878597E90D}"/>
              </a:ext>
            </a:extLst>
          </p:cNvPr>
          <p:cNvSpPr/>
          <p:nvPr/>
        </p:nvSpPr>
        <p:spPr bwMode="auto">
          <a:xfrm>
            <a:off x="2454068" y="340888"/>
            <a:ext cx="7271699" cy="755883"/>
          </a:xfrm>
          <a:prstGeom prst="rect">
            <a:avLst/>
          </a:prstGeom>
          <a:solidFill>
            <a:srgbClr val="47A8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website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968082-C5F8-369C-A778-0624546643A2}"/>
              </a:ext>
            </a:extLst>
          </p:cNvPr>
          <p:cNvSpPr txBox="1"/>
          <p:nvPr/>
        </p:nvSpPr>
        <p:spPr>
          <a:xfrm>
            <a:off x="2901937" y="1882368"/>
            <a:ext cx="7417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Bootheel Babies – Bootheel Babies and Families is a comprehensive community effort to reduce infant mortality in Southeast Missouri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6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4D17AC-BEB8-CC10-3B0B-F95118C76DE0}"/>
              </a:ext>
            </a:extLst>
          </p:cNvPr>
          <p:cNvSpPr/>
          <p:nvPr/>
        </p:nvSpPr>
        <p:spPr>
          <a:xfrm>
            <a:off x="261257" y="718458"/>
            <a:ext cx="11374016" cy="71250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2nd </a:t>
            </a:r>
          </a:p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QUARTER</a:t>
            </a:r>
          </a:p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DATA</a:t>
            </a:r>
          </a:p>
          <a:p>
            <a:pPr algn="ctr"/>
            <a:r>
              <a:rPr lang="en-US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9/28/22-12/31/22</a:t>
            </a:r>
          </a:p>
          <a:p>
            <a:pPr algn="ctr"/>
            <a:endParaRPr lang="en-US" sz="12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74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941754-5D13-869A-BEE6-FC2093A2DF2C}"/>
              </a:ext>
            </a:extLst>
          </p:cNvPr>
          <p:cNvSpPr txBox="1"/>
          <p:nvPr/>
        </p:nvSpPr>
        <p:spPr>
          <a:xfrm>
            <a:off x="7284876" y="640274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Workbook: Insights Center (uniteus.io)</a:t>
            </a:r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DF4D839-F870-E236-E594-85061D94D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33" y="0"/>
            <a:ext cx="11862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2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385788-89BA-DA3C-EDD7-BE5FA2D78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94" y="0"/>
            <a:ext cx="11791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4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881146-EB8F-45DD-0942-3AA1F1034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0"/>
            <a:ext cx="11601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71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501</Words>
  <Application>Microsoft Office PowerPoint</Application>
  <PresentationFormat>Widescreen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Rachelle Bennett</cp:lastModifiedBy>
  <cp:revision>155</cp:revision>
  <dcterms:created xsi:type="dcterms:W3CDTF">2022-04-06T21:21:18Z</dcterms:created>
  <dcterms:modified xsi:type="dcterms:W3CDTF">2023-06-26T19:31:40Z</dcterms:modified>
</cp:coreProperties>
</file>