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2" r:id="rId2"/>
    <p:sldId id="640" r:id="rId3"/>
    <p:sldId id="651" r:id="rId4"/>
    <p:sldId id="641" r:id="rId5"/>
    <p:sldId id="256" r:id="rId6"/>
    <p:sldId id="642" r:id="rId7"/>
    <p:sldId id="622" r:id="rId8"/>
    <p:sldId id="614" r:id="rId9"/>
    <p:sldId id="643" r:id="rId10"/>
    <p:sldId id="625" r:id="rId11"/>
    <p:sldId id="626" r:id="rId12"/>
    <p:sldId id="644" r:id="rId13"/>
    <p:sldId id="630" r:id="rId14"/>
    <p:sldId id="632" r:id="rId15"/>
    <p:sldId id="646" r:id="rId16"/>
    <p:sldId id="645" r:id="rId17"/>
    <p:sldId id="647" r:id="rId18"/>
    <p:sldId id="653" r:id="rId19"/>
    <p:sldId id="652" r:id="rId20"/>
    <p:sldId id="654" r:id="rId21"/>
    <p:sldId id="635" r:id="rId22"/>
    <p:sldId id="650" r:id="rId23"/>
    <p:sldId id="637" r:id="rId24"/>
    <p:sldId id="638" r:id="rId25"/>
    <p:sldId id="6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3D"/>
    <a:srgbClr val="47A8C0"/>
    <a:srgbClr val="A24399"/>
    <a:srgbClr val="FEC337"/>
    <a:srgbClr val="EA363D"/>
    <a:srgbClr val="FFC337"/>
    <a:srgbClr val="0383E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8"/>
    <p:restoredTop sz="96327"/>
  </p:normalViewPr>
  <p:slideViewPr>
    <p:cSldViewPr snapToGrid="0" snapToObjects="1">
      <p:cViewPr varScale="1">
        <p:scale>
          <a:sx n="82" d="100"/>
          <a:sy n="82" d="100"/>
        </p:scale>
        <p:origin x="81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4D163-7D39-470F-817D-A3E998975CC5}"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09E81-0E6E-44F2-9BAB-2BC1760E051E}" type="slidenum">
              <a:rPr lang="en-US" smtClean="0"/>
              <a:t>‹#›</a:t>
            </a:fld>
            <a:endParaRPr lang="en-US"/>
          </a:p>
        </p:txBody>
      </p:sp>
    </p:spTree>
    <p:extLst>
      <p:ext uri="{BB962C8B-B14F-4D97-AF65-F5344CB8AC3E}">
        <p14:creationId xmlns:p14="http://schemas.microsoft.com/office/powerpoint/2010/main" val="39619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1D1C1D"/>
                </a:solidFill>
                <a:effectLst/>
                <a:latin typeface="Slack-Lato"/>
              </a:rPr>
              <a:t>The referral sent by Mississippi County Health Department was declined due to client declining services for the time being</a:t>
            </a:r>
          </a:p>
          <a:p>
            <a:pPr algn="l">
              <a:buFont typeface="Arial" panose="020B0604020202020204" pitchFamily="34" charset="0"/>
              <a:buChar char="•"/>
            </a:pPr>
            <a:r>
              <a:rPr lang="en-US" b="0" i="0" dirty="0">
                <a:solidFill>
                  <a:srgbClr val="1D1C1D"/>
                </a:solidFill>
                <a:effectLst/>
                <a:latin typeface="Slack-Lato"/>
              </a:rPr>
              <a:t>Opportunity to encourage thorough evaluation of clients needs and desired timeline for receiving services</a:t>
            </a:r>
          </a:p>
          <a:p>
            <a:pPr algn="l">
              <a:buFont typeface="Arial" panose="020B0604020202020204" pitchFamily="34" charset="0"/>
              <a:buChar char="•"/>
            </a:pPr>
            <a:r>
              <a:rPr lang="en-US" b="0" i="0" dirty="0">
                <a:solidFill>
                  <a:srgbClr val="1D1C1D"/>
                </a:solidFill>
                <a:effectLst/>
                <a:latin typeface="Slack-Lato"/>
              </a:rPr>
              <a:t>Referrals sent by Building Blocks / Nurse Family Partnership were rejected due to client ineligibility</a:t>
            </a:r>
          </a:p>
          <a:p>
            <a:pPr algn="l">
              <a:buFont typeface="Arial" panose="020B0604020202020204" pitchFamily="34" charset="0"/>
              <a:buChar char="•"/>
            </a:pPr>
            <a:r>
              <a:rPr lang="en-US" b="0" i="0" dirty="0">
                <a:solidFill>
                  <a:srgbClr val="1D1C1D"/>
                </a:solidFill>
                <a:effectLst/>
                <a:latin typeface="Slack-Lato"/>
              </a:rPr>
              <a:t>Opportunity to encourage recipient (or the rejecting) organizations to update their program eligibility requirements</a:t>
            </a:r>
          </a:p>
          <a:p>
            <a:pPr algn="l">
              <a:buFont typeface="Arial" panose="020B0604020202020204" pitchFamily="34" charset="0"/>
              <a:buChar char="•"/>
            </a:pPr>
            <a:r>
              <a:rPr lang="en-US" b="0" i="0" dirty="0">
                <a:solidFill>
                  <a:srgbClr val="1D1C1D"/>
                </a:solidFill>
                <a:effectLst/>
                <a:latin typeface="Slack-Lato"/>
              </a:rPr>
              <a:t>Referrals rejected by Building Blocks / Nurse Family Partnership were due to being at capacity for multiparous clients</a:t>
            </a:r>
          </a:p>
          <a:p>
            <a:pPr algn="l">
              <a:buFont typeface="Arial" panose="020B0604020202020204" pitchFamily="34" charset="0"/>
              <a:buChar char="•"/>
            </a:pPr>
            <a:r>
              <a:rPr lang="en-US" b="0" i="0" dirty="0">
                <a:solidFill>
                  <a:srgbClr val="1D1C1D"/>
                </a:solidFill>
                <a:effectLst/>
                <a:latin typeface="Slack-Lato"/>
              </a:rPr>
              <a:t>Opportunity to encourage them to add info on clients they currently cannot accept to their program description</a:t>
            </a:r>
          </a:p>
          <a:p>
            <a:endParaRPr lang="en-US" dirty="0"/>
          </a:p>
        </p:txBody>
      </p:sp>
      <p:sp>
        <p:nvSpPr>
          <p:cNvPr id="4" name="Slide Number Placeholder 3"/>
          <p:cNvSpPr>
            <a:spLocks noGrp="1"/>
          </p:cNvSpPr>
          <p:nvPr>
            <p:ph type="sldNum" sz="quarter" idx="5"/>
          </p:nvPr>
        </p:nvSpPr>
        <p:spPr/>
        <p:txBody>
          <a:bodyPr/>
          <a:lstStyle/>
          <a:p>
            <a:fld id="{AB709E81-0E6E-44F2-9BAB-2BC1760E051E}" type="slidenum">
              <a:rPr lang="en-US" smtClean="0"/>
              <a:t>10</a:t>
            </a:fld>
            <a:endParaRPr lang="en-US"/>
          </a:p>
        </p:txBody>
      </p:sp>
    </p:spTree>
    <p:extLst>
      <p:ext uri="{BB962C8B-B14F-4D97-AF65-F5344CB8AC3E}">
        <p14:creationId xmlns:p14="http://schemas.microsoft.com/office/powerpoint/2010/main" val="14821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dfd967ef0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dfd967ef0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Arial"/>
              <a:buNone/>
            </a:pPr>
            <a:r>
              <a:rPr lang="en" b="1">
                <a:solidFill>
                  <a:srgbClr val="1D1C1D"/>
                </a:solidFill>
              </a:rPr>
              <a:t>NOTE: </a:t>
            </a:r>
            <a:r>
              <a:rPr lang="en">
                <a:solidFill>
                  <a:srgbClr val="1D1C1D"/>
                </a:solidFill>
              </a:rPr>
              <a:t>This workflow is an example of utilizing Assistance Request forms to coordinate an organization’s intake. From a technical point of view, users can’t send referrals “internally.” However, users can receive an assistance request and choose to open an internal case at a specific program and assign it to a case manager who works with that program. This slide should </a:t>
            </a:r>
            <a:r>
              <a:rPr lang="en" b="1">
                <a:solidFill>
                  <a:srgbClr val="1D1C1D"/>
                </a:solidFill>
              </a:rPr>
              <a:t>only</a:t>
            </a:r>
            <a:r>
              <a:rPr lang="en">
                <a:solidFill>
                  <a:srgbClr val="1D1C1D"/>
                </a:solidFill>
              </a:rPr>
              <a:t> be used to explain that at a high-level; </a:t>
            </a:r>
            <a:r>
              <a:rPr lang="en" sz="1150">
                <a:solidFill>
                  <a:srgbClr val="1D1C1D"/>
                </a:solidFill>
              </a:rPr>
              <a:t>users can open records internally across multiple programs.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B99A-426E-F040-9996-E6726D31A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6816E6-5061-394E-82BD-628B89194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88E1C-58B5-B449-A44C-DAACFF18758F}"/>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5" name="Footer Placeholder 4">
            <a:extLst>
              <a:ext uri="{FF2B5EF4-FFF2-40B4-BE49-F238E27FC236}">
                <a16:creationId xmlns:a16="http://schemas.microsoft.com/office/drawing/2014/main" id="{75010AB8-AC08-0049-80CD-D2E8C43B6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D5D6D-CD82-FD4E-A71A-A0D147CD16B0}"/>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335789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B215-0063-F947-B6EA-2BDFFF1B2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29EBE-7207-AA44-927A-E4968062C3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20F3A-DC81-D142-9A82-C295029D6524}"/>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5" name="Footer Placeholder 4">
            <a:extLst>
              <a:ext uri="{FF2B5EF4-FFF2-40B4-BE49-F238E27FC236}">
                <a16:creationId xmlns:a16="http://schemas.microsoft.com/office/drawing/2014/main" id="{C1F4402F-534C-8944-A467-CD5B5014C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5FC65-96FC-7041-9998-C933D67F0D70}"/>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307540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F702E-7F44-024D-A621-E7BEA4CF5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D8A47-CDE5-3843-B34A-41DD06B92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43899-267F-4748-8110-DB7E89D6DB9C}"/>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5" name="Footer Placeholder 4">
            <a:extLst>
              <a:ext uri="{FF2B5EF4-FFF2-40B4-BE49-F238E27FC236}">
                <a16:creationId xmlns:a16="http://schemas.microsoft.com/office/drawing/2014/main" id="{70756B01-95D0-5747-8290-40669428E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B1802-9FC8-0C4F-A3AA-2A2C1BE3A79F}"/>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157223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5949625" y="6350760"/>
            <a:ext cx="292800" cy="258400"/>
          </a:xfrm>
          <a:prstGeom prst="rect">
            <a:avLst/>
          </a:prstGeom>
          <a:noFill/>
          <a:ln>
            <a:noFill/>
          </a:ln>
        </p:spPr>
        <p:txBody>
          <a:bodyPr spcFirstLastPara="1" wrap="square" lIns="0" tIns="0" rIns="0" bIns="0" anchor="ctr" anchorCtr="0">
            <a:noAutofit/>
          </a:bodyPr>
          <a:lstStyle>
            <a:lvl1pPr lvl="0" algn="r" rtl="0">
              <a:buNone/>
              <a:defRPr sz="1067" b="1">
                <a:solidFill>
                  <a:schemeClr val="dk2"/>
                </a:solidFill>
                <a:latin typeface="Proxima Nova"/>
                <a:ea typeface="Proxima Nova"/>
                <a:cs typeface="Proxima Nova"/>
                <a:sym typeface="Proxima Nova"/>
              </a:defRPr>
            </a:lvl1pPr>
            <a:lvl2pPr lvl="1" algn="r" rtl="0">
              <a:buNone/>
              <a:defRPr sz="1067" b="1">
                <a:solidFill>
                  <a:schemeClr val="dk2"/>
                </a:solidFill>
                <a:latin typeface="Proxima Nova"/>
                <a:ea typeface="Proxima Nova"/>
                <a:cs typeface="Proxima Nova"/>
                <a:sym typeface="Proxima Nova"/>
              </a:defRPr>
            </a:lvl2pPr>
            <a:lvl3pPr lvl="2" algn="r" rtl="0">
              <a:buNone/>
              <a:defRPr sz="1067" b="1">
                <a:solidFill>
                  <a:schemeClr val="dk2"/>
                </a:solidFill>
                <a:latin typeface="Proxima Nova"/>
                <a:ea typeface="Proxima Nova"/>
                <a:cs typeface="Proxima Nova"/>
                <a:sym typeface="Proxima Nova"/>
              </a:defRPr>
            </a:lvl3pPr>
            <a:lvl4pPr lvl="3" algn="r" rtl="0">
              <a:buNone/>
              <a:defRPr sz="1067" b="1">
                <a:solidFill>
                  <a:schemeClr val="dk2"/>
                </a:solidFill>
                <a:latin typeface="Proxima Nova"/>
                <a:ea typeface="Proxima Nova"/>
                <a:cs typeface="Proxima Nova"/>
                <a:sym typeface="Proxima Nova"/>
              </a:defRPr>
            </a:lvl4pPr>
            <a:lvl5pPr lvl="4" algn="r" rtl="0">
              <a:buNone/>
              <a:defRPr sz="1067" b="1">
                <a:solidFill>
                  <a:schemeClr val="dk2"/>
                </a:solidFill>
                <a:latin typeface="Proxima Nova"/>
                <a:ea typeface="Proxima Nova"/>
                <a:cs typeface="Proxima Nova"/>
                <a:sym typeface="Proxima Nova"/>
              </a:defRPr>
            </a:lvl5pPr>
            <a:lvl6pPr lvl="5" algn="r" rtl="0">
              <a:buNone/>
              <a:defRPr sz="1067" b="1">
                <a:solidFill>
                  <a:schemeClr val="dk2"/>
                </a:solidFill>
                <a:latin typeface="Proxima Nova"/>
                <a:ea typeface="Proxima Nova"/>
                <a:cs typeface="Proxima Nova"/>
                <a:sym typeface="Proxima Nova"/>
              </a:defRPr>
            </a:lvl6pPr>
            <a:lvl7pPr lvl="6" algn="r" rtl="0">
              <a:buNone/>
              <a:defRPr sz="1067" b="1">
                <a:solidFill>
                  <a:schemeClr val="dk2"/>
                </a:solidFill>
                <a:latin typeface="Proxima Nova"/>
                <a:ea typeface="Proxima Nova"/>
                <a:cs typeface="Proxima Nova"/>
                <a:sym typeface="Proxima Nova"/>
              </a:defRPr>
            </a:lvl7pPr>
            <a:lvl8pPr lvl="7" algn="r" rtl="0">
              <a:buNone/>
              <a:defRPr sz="1067" b="1">
                <a:solidFill>
                  <a:schemeClr val="dk2"/>
                </a:solidFill>
                <a:latin typeface="Proxima Nova"/>
                <a:ea typeface="Proxima Nova"/>
                <a:cs typeface="Proxima Nova"/>
                <a:sym typeface="Proxima Nova"/>
              </a:defRPr>
            </a:lvl8pPr>
            <a:lvl9pPr lvl="8" algn="r" rtl="0">
              <a:buNone/>
              <a:defRPr sz="1067" b="1">
                <a:solidFill>
                  <a:schemeClr val="dk2"/>
                </a:solidFill>
                <a:latin typeface="Proxima Nova"/>
                <a:ea typeface="Proxima Nova"/>
                <a:cs typeface="Proxima Nova"/>
                <a:sym typeface="Proxima Nova"/>
              </a:defRPr>
            </a:lvl9pPr>
          </a:lstStyle>
          <a:p>
            <a:fld id="{00000000-1234-1234-1234-123412341234}" type="slidenum">
              <a:rPr lang="en" smtClean="0"/>
              <a:pPr/>
              <a:t>‹#›</a:t>
            </a:fld>
            <a:endParaRPr lang="en"/>
          </a:p>
        </p:txBody>
      </p:sp>
      <p:sp>
        <p:nvSpPr>
          <p:cNvPr id="22" name="Google Shape;22;p4"/>
          <p:cNvSpPr txBox="1">
            <a:spLocks noGrp="1"/>
          </p:cNvSpPr>
          <p:nvPr>
            <p:ph type="title"/>
          </p:nvPr>
        </p:nvSpPr>
        <p:spPr>
          <a:xfrm>
            <a:off x="762000" y="762000"/>
            <a:ext cx="10668000" cy="655200"/>
          </a:xfrm>
          <a:prstGeom prst="rect">
            <a:avLst/>
          </a:prstGeom>
        </p:spPr>
        <p:txBody>
          <a:bodyPr spcFirstLastPara="1" wrap="square" lIns="0" tIns="0" rIns="0" bIns="0" anchor="t" anchorCtr="0">
            <a:noAutofit/>
          </a:bodyPr>
          <a:lstStyle>
            <a:lvl1pPr lvl="0" rtl="0">
              <a:spcBef>
                <a:spcPts val="0"/>
              </a:spcBef>
              <a:spcAft>
                <a:spcPts val="0"/>
              </a:spcAft>
              <a:buNone/>
              <a:defRPr sz="3600"/>
            </a:lvl1pPr>
            <a:lvl2pPr lvl="1" rtl="0">
              <a:spcBef>
                <a:spcPts val="0"/>
              </a:spcBef>
              <a:spcAft>
                <a:spcPts val="0"/>
              </a:spcAft>
              <a:buNone/>
              <a:defRPr>
                <a:latin typeface="Proxima Nova"/>
                <a:ea typeface="Proxima Nova"/>
                <a:cs typeface="Proxima Nova"/>
                <a:sym typeface="Proxima Nova"/>
              </a:defRPr>
            </a:lvl2pPr>
            <a:lvl3pPr lvl="2" rtl="0">
              <a:spcBef>
                <a:spcPts val="0"/>
              </a:spcBef>
              <a:spcAft>
                <a:spcPts val="0"/>
              </a:spcAft>
              <a:buNone/>
              <a:defRPr>
                <a:latin typeface="Proxima Nova"/>
                <a:ea typeface="Proxima Nova"/>
                <a:cs typeface="Proxima Nova"/>
                <a:sym typeface="Proxima Nova"/>
              </a:defRPr>
            </a:lvl3pPr>
            <a:lvl4pPr lvl="3" rtl="0">
              <a:spcBef>
                <a:spcPts val="0"/>
              </a:spcBef>
              <a:spcAft>
                <a:spcPts val="0"/>
              </a:spcAft>
              <a:buNone/>
              <a:defRPr>
                <a:latin typeface="Proxima Nova"/>
                <a:ea typeface="Proxima Nova"/>
                <a:cs typeface="Proxima Nova"/>
                <a:sym typeface="Proxima Nova"/>
              </a:defRPr>
            </a:lvl4pPr>
            <a:lvl5pPr lvl="4" rtl="0">
              <a:spcBef>
                <a:spcPts val="0"/>
              </a:spcBef>
              <a:spcAft>
                <a:spcPts val="0"/>
              </a:spcAft>
              <a:buNone/>
              <a:defRPr>
                <a:latin typeface="Proxima Nova"/>
                <a:ea typeface="Proxima Nova"/>
                <a:cs typeface="Proxima Nova"/>
                <a:sym typeface="Proxima Nova"/>
              </a:defRPr>
            </a:lvl5pPr>
            <a:lvl6pPr lvl="5" rtl="0">
              <a:spcBef>
                <a:spcPts val="0"/>
              </a:spcBef>
              <a:spcAft>
                <a:spcPts val="0"/>
              </a:spcAft>
              <a:buNone/>
              <a:defRPr>
                <a:latin typeface="Proxima Nova"/>
                <a:ea typeface="Proxima Nova"/>
                <a:cs typeface="Proxima Nova"/>
                <a:sym typeface="Proxima Nova"/>
              </a:defRPr>
            </a:lvl6pPr>
            <a:lvl7pPr lvl="6" rtl="0">
              <a:spcBef>
                <a:spcPts val="0"/>
              </a:spcBef>
              <a:spcAft>
                <a:spcPts val="0"/>
              </a:spcAft>
              <a:buNone/>
              <a:defRPr>
                <a:latin typeface="Proxima Nova"/>
                <a:ea typeface="Proxima Nova"/>
                <a:cs typeface="Proxima Nova"/>
                <a:sym typeface="Proxima Nova"/>
              </a:defRPr>
            </a:lvl7pPr>
            <a:lvl8pPr lvl="7" rtl="0">
              <a:spcBef>
                <a:spcPts val="0"/>
              </a:spcBef>
              <a:spcAft>
                <a:spcPts val="0"/>
              </a:spcAft>
              <a:buNone/>
              <a:defRPr>
                <a:latin typeface="Proxima Nova"/>
                <a:ea typeface="Proxima Nova"/>
                <a:cs typeface="Proxima Nova"/>
                <a:sym typeface="Proxima Nova"/>
              </a:defRPr>
            </a:lvl8pPr>
            <a:lvl9pPr lvl="8" rtl="0">
              <a:spcBef>
                <a:spcPts val="0"/>
              </a:spcBef>
              <a:spcAft>
                <a:spcPts val="0"/>
              </a:spcAft>
              <a:buNone/>
              <a:defRPr>
                <a:latin typeface="Proxima Nova"/>
                <a:ea typeface="Proxima Nova"/>
                <a:cs typeface="Proxima Nova"/>
                <a:sym typeface="Proxima Nova"/>
              </a:defRPr>
            </a:lvl9pPr>
          </a:lstStyle>
          <a:p>
            <a:endParaRPr/>
          </a:p>
        </p:txBody>
      </p:sp>
      <p:sp>
        <p:nvSpPr>
          <p:cNvPr id="23" name="Google Shape;23;p4"/>
          <p:cNvSpPr txBox="1">
            <a:spLocks noGrp="1"/>
          </p:cNvSpPr>
          <p:nvPr>
            <p:ph type="subTitle" idx="1"/>
          </p:nvPr>
        </p:nvSpPr>
        <p:spPr>
          <a:xfrm>
            <a:off x="762000" y="1487541"/>
            <a:ext cx="5187600" cy="362800"/>
          </a:xfrm>
          <a:prstGeom prst="rect">
            <a:avLst/>
          </a:prstGeom>
        </p:spPr>
        <p:txBody>
          <a:bodyPr spcFirstLastPara="1" wrap="square" lIns="0" tIns="0" rIns="0" bIns="0" anchor="t" anchorCtr="0">
            <a:noAutofit/>
          </a:bodyPr>
          <a:lstStyle>
            <a:lvl1pPr lvl="0" rtl="0">
              <a:spcBef>
                <a:spcPts val="0"/>
              </a:spcBef>
              <a:spcAft>
                <a:spcPts val="0"/>
              </a:spcAft>
              <a:buNone/>
              <a:defRPr sz="2133">
                <a:solidFill>
                  <a:schemeClr val="dk2"/>
                </a:solidFill>
                <a:latin typeface="Proxima Nova Semibold"/>
                <a:ea typeface="Proxima Nova Semibold"/>
                <a:cs typeface="Proxima Nova Semibold"/>
                <a:sym typeface="Proxima Nova Semibold"/>
              </a:defRPr>
            </a:lvl1pPr>
            <a:lvl2pPr lvl="1" rtl="0">
              <a:spcBef>
                <a:spcPts val="0"/>
              </a:spcBef>
              <a:spcAft>
                <a:spcPts val="0"/>
              </a:spcAft>
              <a:buNone/>
              <a:defRPr>
                <a:latin typeface="Proxima Nova Semibold"/>
                <a:ea typeface="Proxima Nova Semibold"/>
                <a:cs typeface="Proxima Nova Semibold"/>
                <a:sym typeface="Proxima Nova Semibold"/>
              </a:defRPr>
            </a:lvl2pPr>
            <a:lvl3pPr lvl="2" rtl="0">
              <a:spcBef>
                <a:spcPts val="0"/>
              </a:spcBef>
              <a:spcAft>
                <a:spcPts val="0"/>
              </a:spcAft>
              <a:buNone/>
              <a:defRPr>
                <a:latin typeface="Proxima Nova Semibold"/>
                <a:ea typeface="Proxima Nova Semibold"/>
                <a:cs typeface="Proxima Nova Semibold"/>
                <a:sym typeface="Proxima Nova Semibold"/>
              </a:defRPr>
            </a:lvl3pPr>
            <a:lvl4pPr lvl="3" rtl="0">
              <a:spcBef>
                <a:spcPts val="0"/>
              </a:spcBef>
              <a:spcAft>
                <a:spcPts val="0"/>
              </a:spcAft>
              <a:buNone/>
              <a:defRPr>
                <a:latin typeface="Proxima Nova Semibold"/>
                <a:ea typeface="Proxima Nova Semibold"/>
                <a:cs typeface="Proxima Nova Semibold"/>
                <a:sym typeface="Proxima Nova Semibold"/>
              </a:defRPr>
            </a:lvl4pPr>
            <a:lvl5pPr lvl="4" rtl="0">
              <a:spcBef>
                <a:spcPts val="0"/>
              </a:spcBef>
              <a:spcAft>
                <a:spcPts val="0"/>
              </a:spcAft>
              <a:buNone/>
              <a:defRPr>
                <a:latin typeface="Proxima Nova Semibold"/>
                <a:ea typeface="Proxima Nova Semibold"/>
                <a:cs typeface="Proxima Nova Semibold"/>
                <a:sym typeface="Proxima Nova Semibold"/>
              </a:defRPr>
            </a:lvl5pPr>
            <a:lvl6pPr lvl="5" rtl="0">
              <a:spcBef>
                <a:spcPts val="0"/>
              </a:spcBef>
              <a:spcAft>
                <a:spcPts val="0"/>
              </a:spcAft>
              <a:buNone/>
              <a:defRPr>
                <a:latin typeface="Proxima Nova Semibold"/>
                <a:ea typeface="Proxima Nova Semibold"/>
                <a:cs typeface="Proxima Nova Semibold"/>
                <a:sym typeface="Proxima Nova Semibold"/>
              </a:defRPr>
            </a:lvl6pPr>
            <a:lvl7pPr lvl="6" rtl="0">
              <a:spcBef>
                <a:spcPts val="0"/>
              </a:spcBef>
              <a:spcAft>
                <a:spcPts val="0"/>
              </a:spcAft>
              <a:buNone/>
              <a:defRPr>
                <a:latin typeface="Proxima Nova Semibold"/>
                <a:ea typeface="Proxima Nova Semibold"/>
                <a:cs typeface="Proxima Nova Semibold"/>
                <a:sym typeface="Proxima Nova Semibold"/>
              </a:defRPr>
            </a:lvl7pPr>
            <a:lvl8pPr lvl="7" rtl="0">
              <a:spcBef>
                <a:spcPts val="0"/>
              </a:spcBef>
              <a:spcAft>
                <a:spcPts val="0"/>
              </a:spcAft>
              <a:buNone/>
              <a:defRPr>
                <a:latin typeface="Proxima Nova Semibold"/>
                <a:ea typeface="Proxima Nova Semibold"/>
                <a:cs typeface="Proxima Nova Semibold"/>
                <a:sym typeface="Proxima Nova Semibold"/>
              </a:defRPr>
            </a:lvl8pPr>
            <a:lvl9pPr lvl="8" rtl="0">
              <a:spcBef>
                <a:spcPts val="0"/>
              </a:spcBef>
              <a:spcAft>
                <a:spcPts val="0"/>
              </a:spcAft>
              <a:buNone/>
              <a:defRPr>
                <a:latin typeface="Proxima Nova Semibold"/>
                <a:ea typeface="Proxima Nova Semibold"/>
                <a:cs typeface="Proxima Nova Semibold"/>
                <a:sym typeface="Proxima Nova Semibold"/>
              </a:defRPr>
            </a:lvl9pPr>
          </a:lstStyle>
          <a:p>
            <a:endParaRPr/>
          </a:p>
        </p:txBody>
      </p:sp>
      <p:sp>
        <p:nvSpPr>
          <p:cNvPr id="24" name="Google Shape;24;p4"/>
          <p:cNvSpPr txBox="1">
            <a:spLocks noGrp="1"/>
          </p:cNvSpPr>
          <p:nvPr>
            <p:ph type="body" idx="2"/>
          </p:nvPr>
        </p:nvSpPr>
        <p:spPr>
          <a:xfrm>
            <a:off x="1143000" y="2097021"/>
            <a:ext cx="4698800" cy="4007200"/>
          </a:xfrm>
          <a:prstGeom prst="rect">
            <a:avLst/>
          </a:prstGeom>
        </p:spPr>
        <p:txBody>
          <a:bodyPr spcFirstLastPara="1" wrap="square" lIns="0" tIns="0" rIns="0" bIns="0" anchor="t" anchorCtr="0">
            <a:noAutofit/>
          </a:bodyPr>
          <a:lstStyle>
            <a:lvl1pPr marL="609585" lvl="0" indent="-414856" rtl="0">
              <a:spcBef>
                <a:spcPts val="0"/>
              </a:spcBef>
              <a:spcAft>
                <a:spcPts val="0"/>
              </a:spcAft>
              <a:buSzPts val="1300"/>
              <a:buChar char="●"/>
              <a:defRPr/>
            </a:lvl1pPr>
            <a:lvl2pPr marL="1219170" lvl="1" indent="-414856" rtl="0">
              <a:spcBef>
                <a:spcPts val="0"/>
              </a:spcBef>
              <a:spcAft>
                <a:spcPts val="0"/>
              </a:spcAft>
              <a:buSzPts val="1300"/>
              <a:buChar char="○"/>
              <a:defRPr/>
            </a:lvl2pPr>
            <a:lvl3pPr marL="1828754" lvl="2" indent="-414856" rtl="0">
              <a:spcBef>
                <a:spcPts val="0"/>
              </a:spcBef>
              <a:spcAft>
                <a:spcPts val="0"/>
              </a:spcAft>
              <a:buSzPts val="1300"/>
              <a:buChar char="■"/>
              <a:defRPr/>
            </a:lvl3pPr>
            <a:lvl4pPr marL="2438339" lvl="3" indent="-414856" rtl="0">
              <a:spcBef>
                <a:spcPts val="0"/>
              </a:spcBef>
              <a:spcAft>
                <a:spcPts val="0"/>
              </a:spcAft>
              <a:buSzPts val="1300"/>
              <a:buChar char="●"/>
              <a:defRPr/>
            </a:lvl4pPr>
            <a:lvl5pPr marL="3047924" lvl="4" indent="-414856" rtl="0">
              <a:spcBef>
                <a:spcPts val="0"/>
              </a:spcBef>
              <a:spcAft>
                <a:spcPts val="0"/>
              </a:spcAft>
              <a:buSzPts val="1300"/>
              <a:buChar char="○"/>
              <a:defRPr/>
            </a:lvl5pPr>
            <a:lvl6pPr marL="3657509" lvl="5" indent="-414856" rtl="0">
              <a:spcBef>
                <a:spcPts val="0"/>
              </a:spcBef>
              <a:spcAft>
                <a:spcPts val="0"/>
              </a:spcAft>
              <a:buSzPts val="1300"/>
              <a:buChar char="■"/>
              <a:defRPr/>
            </a:lvl6pPr>
            <a:lvl7pPr marL="4267093" lvl="6" indent="-414856" rtl="0">
              <a:spcBef>
                <a:spcPts val="0"/>
              </a:spcBef>
              <a:spcAft>
                <a:spcPts val="0"/>
              </a:spcAft>
              <a:buSzPts val="1300"/>
              <a:buChar char="●"/>
              <a:defRPr/>
            </a:lvl7pPr>
            <a:lvl8pPr marL="4876678" lvl="7" indent="-414856" rtl="0">
              <a:spcBef>
                <a:spcPts val="0"/>
              </a:spcBef>
              <a:spcAft>
                <a:spcPts val="0"/>
              </a:spcAft>
              <a:buSzPts val="1300"/>
              <a:buChar char="○"/>
              <a:defRPr/>
            </a:lvl8pPr>
            <a:lvl9pPr marL="5486263" lvl="8" indent="-414856" rtl="0">
              <a:spcBef>
                <a:spcPts val="0"/>
              </a:spcBef>
              <a:spcAft>
                <a:spcPts val="0"/>
              </a:spcAft>
              <a:buSzPts val="1300"/>
              <a:buChar char="■"/>
              <a:defRPr/>
            </a:lvl9pPr>
          </a:lstStyle>
          <a:p>
            <a:endParaRPr/>
          </a:p>
        </p:txBody>
      </p:sp>
      <p:sp>
        <p:nvSpPr>
          <p:cNvPr id="25" name="Google Shape;25;p4"/>
          <p:cNvSpPr txBox="1"/>
          <p:nvPr/>
        </p:nvSpPr>
        <p:spPr>
          <a:xfrm>
            <a:off x="9919917" y="6425145"/>
            <a:ext cx="1885600" cy="1096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800">
                <a:solidFill>
                  <a:schemeClr val="dk2"/>
                </a:solidFill>
                <a:latin typeface="Proxima Nova"/>
                <a:ea typeface="Proxima Nova"/>
                <a:cs typeface="Proxima Nova"/>
                <a:sym typeface="Proxima Nova"/>
              </a:rPr>
              <a:t>Proprietary and Confidential</a:t>
            </a:r>
            <a:endParaRPr sz="800">
              <a:solidFill>
                <a:schemeClr val="dk2"/>
              </a:solidFill>
              <a:latin typeface="Proxima Nova"/>
              <a:ea typeface="Proxima Nova"/>
              <a:cs typeface="Proxima Nova"/>
              <a:sym typeface="Proxima Nova"/>
            </a:endParaRPr>
          </a:p>
        </p:txBody>
      </p:sp>
      <p:pic>
        <p:nvPicPr>
          <p:cNvPr id="26" name="Google Shape;26;p4"/>
          <p:cNvPicPr preferRelativeResize="0"/>
          <p:nvPr/>
        </p:nvPicPr>
        <p:blipFill>
          <a:blip r:embed="rId2">
            <a:alphaModFix/>
          </a:blip>
          <a:stretch>
            <a:fillRect/>
          </a:stretch>
        </p:blipFill>
        <p:spPr>
          <a:xfrm>
            <a:off x="415605" y="6350744"/>
            <a:ext cx="1036935" cy="258520"/>
          </a:xfrm>
          <a:prstGeom prst="rect">
            <a:avLst/>
          </a:prstGeom>
          <a:noFill/>
          <a:ln>
            <a:noFill/>
          </a:ln>
        </p:spPr>
      </p:pic>
    </p:spTree>
    <p:extLst>
      <p:ext uri="{BB962C8B-B14F-4D97-AF65-F5344CB8AC3E}">
        <p14:creationId xmlns:p14="http://schemas.microsoft.com/office/powerpoint/2010/main" val="165363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4BB9-D791-5D47-AB14-D434C36B8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BD2E5-00A3-264E-8584-E0C50C8E5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75B0F-CEFE-5B42-8074-F4DBE293EAE3}"/>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5" name="Footer Placeholder 4">
            <a:extLst>
              <a:ext uri="{FF2B5EF4-FFF2-40B4-BE49-F238E27FC236}">
                <a16:creationId xmlns:a16="http://schemas.microsoft.com/office/drawing/2014/main" id="{1E326B77-7D78-334B-9872-5BFBD65DA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974EA-BC4D-F44A-91B0-C924CFCFCA34}"/>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52853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95B-FE03-1843-8A9D-9B7241142D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21BA55-6B75-E64D-BB19-6B99109C9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A26E65-A3EB-FC4A-B850-2034EF626192}"/>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5" name="Footer Placeholder 4">
            <a:extLst>
              <a:ext uri="{FF2B5EF4-FFF2-40B4-BE49-F238E27FC236}">
                <a16:creationId xmlns:a16="http://schemas.microsoft.com/office/drawing/2014/main" id="{F7878B54-B849-094B-A375-EFA551C89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C9D27-1E68-5A43-B98D-54F1634D83B6}"/>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64690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4A81-1945-4748-9611-462F867E2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649B4-0B8C-EE46-9740-0F47AFDB2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76417-728B-B94F-A943-975D5F9D6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90997-98B0-E34F-A95F-0D556802A365}"/>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6" name="Footer Placeholder 5">
            <a:extLst>
              <a:ext uri="{FF2B5EF4-FFF2-40B4-BE49-F238E27FC236}">
                <a16:creationId xmlns:a16="http://schemas.microsoft.com/office/drawing/2014/main" id="{7D931438-0D77-FC4F-9E7C-F01775498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87F23-05BC-8D4F-83B7-07F7275D496C}"/>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58197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8515C-5FA2-3E49-A03B-C17C06ED4D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DC165F-13F4-1E4F-B504-44828C65C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BC242-B813-AB4D-83AB-A8F4238B5A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16422-B47E-8C4C-B064-28692C47B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BCD3B2-6EE6-EC44-9C76-39E5C0E3FE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43E48E-1AD8-B047-9651-0DAFDF484996}"/>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8" name="Footer Placeholder 7">
            <a:extLst>
              <a:ext uri="{FF2B5EF4-FFF2-40B4-BE49-F238E27FC236}">
                <a16:creationId xmlns:a16="http://schemas.microsoft.com/office/drawing/2014/main" id="{A49A2E03-6C26-EE43-A27E-8E6BA688F7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B79BB8-281E-0F4B-B528-DB5225F0A41B}"/>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273535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67F5-8D54-8D4D-A817-4C83370301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7279A6-D40D-AA48-8E4E-92903AF7265F}"/>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4" name="Footer Placeholder 3">
            <a:extLst>
              <a:ext uri="{FF2B5EF4-FFF2-40B4-BE49-F238E27FC236}">
                <a16:creationId xmlns:a16="http://schemas.microsoft.com/office/drawing/2014/main" id="{EBE4B7BE-C404-BE4A-9E21-D84C441BE5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8C8CA-BC29-6C4C-B471-7B2CD11A77D2}"/>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37867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9C9D3-5F08-BC4F-8BCB-3E8CF7B3C706}"/>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3" name="Footer Placeholder 2">
            <a:extLst>
              <a:ext uri="{FF2B5EF4-FFF2-40B4-BE49-F238E27FC236}">
                <a16:creationId xmlns:a16="http://schemas.microsoft.com/office/drawing/2014/main" id="{9BEECEA1-1B74-4949-926C-4F14CF3B10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F11A2-6D05-6846-AC60-9F9FC853C710}"/>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6826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901F-968E-C040-B8E5-1094E05C3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24131-9E06-814E-8CBC-57C9C12B4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49F396-B7B8-4E41-B355-C2ADA1046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007280-6B82-FB45-8AAC-F1AB2385D834}"/>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6" name="Footer Placeholder 5">
            <a:extLst>
              <a:ext uri="{FF2B5EF4-FFF2-40B4-BE49-F238E27FC236}">
                <a16:creationId xmlns:a16="http://schemas.microsoft.com/office/drawing/2014/main" id="{B5731F77-FF06-4747-896E-667657D67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74D19-A798-8540-BC9D-F4F4B25CF842}"/>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169813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60B4-6978-3547-8DAD-C53681720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6C443-4E97-FA44-BCE7-3681BAA94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9C414A-73DD-254F-943E-C904D7FD3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FAA31-ACEC-FB42-80D4-9E25A89BD0CB}"/>
              </a:ext>
            </a:extLst>
          </p:cNvPr>
          <p:cNvSpPr>
            <a:spLocks noGrp="1"/>
          </p:cNvSpPr>
          <p:nvPr>
            <p:ph type="dt" sz="half" idx="10"/>
          </p:nvPr>
        </p:nvSpPr>
        <p:spPr/>
        <p:txBody>
          <a:bodyPr/>
          <a:lstStyle/>
          <a:p>
            <a:fld id="{97C8D3F4-A7D1-374F-89C2-72833F3EFA2E}" type="datetimeFigureOut">
              <a:rPr lang="en-US" smtClean="0"/>
              <a:t>4/13/2023</a:t>
            </a:fld>
            <a:endParaRPr lang="en-US"/>
          </a:p>
        </p:txBody>
      </p:sp>
      <p:sp>
        <p:nvSpPr>
          <p:cNvPr id="6" name="Footer Placeholder 5">
            <a:extLst>
              <a:ext uri="{FF2B5EF4-FFF2-40B4-BE49-F238E27FC236}">
                <a16:creationId xmlns:a16="http://schemas.microsoft.com/office/drawing/2014/main" id="{353B5AC4-6055-5A4F-AE27-766C355B5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D058F-85B0-714A-A855-F49E692F4204}"/>
              </a:ext>
            </a:extLst>
          </p:cNvPr>
          <p:cNvSpPr>
            <a:spLocks noGrp="1"/>
          </p:cNvSpPr>
          <p:nvPr>
            <p:ph type="sldNum" sz="quarter" idx="12"/>
          </p:nvPr>
        </p:nvSpPr>
        <p:spPr/>
        <p:txBody>
          <a:bodyPr/>
          <a:lstStyle/>
          <a:p>
            <a:fld id="{CFD43361-F241-CB43-AD5A-8271F317E3A0}" type="slidenum">
              <a:rPr lang="en-US" smtClean="0"/>
              <a:t>‹#›</a:t>
            </a:fld>
            <a:endParaRPr lang="en-US"/>
          </a:p>
        </p:txBody>
      </p:sp>
    </p:spTree>
    <p:extLst>
      <p:ext uri="{BB962C8B-B14F-4D97-AF65-F5344CB8AC3E}">
        <p14:creationId xmlns:p14="http://schemas.microsoft.com/office/powerpoint/2010/main" val="179298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BBC52-1282-CE49-A71E-E795CF867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5A0C7-94E5-F645-ACD8-530265462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64111-D62E-BD43-A85D-6C36E8282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8D3F4-A7D1-374F-89C2-72833F3EFA2E}" type="datetimeFigureOut">
              <a:rPr lang="en-US" smtClean="0"/>
              <a:t>4/13/2023</a:t>
            </a:fld>
            <a:endParaRPr lang="en-US"/>
          </a:p>
        </p:txBody>
      </p:sp>
      <p:sp>
        <p:nvSpPr>
          <p:cNvPr id="5" name="Footer Placeholder 4">
            <a:extLst>
              <a:ext uri="{FF2B5EF4-FFF2-40B4-BE49-F238E27FC236}">
                <a16:creationId xmlns:a16="http://schemas.microsoft.com/office/drawing/2014/main" id="{EBB5E263-456C-0B4A-A504-9D471F889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5AC73B-24BE-3345-AE21-EC5E20ACD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43361-F241-CB43-AD5A-8271F317E3A0}" type="slidenum">
              <a:rPr lang="en-US" smtClean="0"/>
              <a:t>‹#›</a:t>
            </a:fld>
            <a:endParaRPr lang="en-US"/>
          </a:p>
        </p:txBody>
      </p:sp>
    </p:spTree>
    <p:extLst>
      <p:ext uri="{BB962C8B-B14F-4D97-AF65-F5344CB8AC3E}">
        <p14:creationId xmlns:p14="http://schemas.microsoft.com/office/powerpoint/2010/main" val="18602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ootheelbabies.org/"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tableau.uniteus.io/views/InsightsCenter/InsightsCenter?%3Alinktarget=_self&amp;%3Aembed=yes&amp;%3Atoolbar=top&amp;%3AshowShareOptions=false#1" TargetMode="Externa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Close up of pages of an open book in a bright studio">
            <a:extLst>
              <a:ext uri="{FF2B5EF4-FFF2-40B4-BE49-F238E27FC236}">
                <a16:creationId xmlns:a16="http://schemas.microsoft.com/office/drawing/2014/main" id="{EE092667-57C7-474E-B211-9096FA5C0A23}"/>
              </a:ext>
            </a:extLst>
          </p:cNvPr>
          <p:cNvPicPr>
            <a:picLocks noChangeAspect="1"/>
          </p:cNvPicPr>
          <p:nvPr/>
        </p:nvPicPr>
        <p:blipFill>
          <a:blip r:embed="rId2"/>
          <a:srcRect t="8194" b="8194"/>
          <a:stretch/>
        </p:blipFill>
        <p:spPr>
          <a:xfrm>
            <a:off x="-93306" y="9938"/>
            <a:ext cx="12285306" cy="6848061"/>
          </a:xfrm>
          <a:prstGeom prst="rect">
            <a:avLst/>
          </a:prstGeom>
        </p:spPr>
      </p:pic>
      <p:sp>
        <p:nvSpPr>
          <p:cNvPr id="3" name="Rectangle 2">
            <a:extLst>
              <a:ext uri="{FF2B5EF4-FFF2-40B4-BE49-F238E27FC236}">
                <a16:creationId xmlns:a16="http://schemas.microsoft.com/office/drawing/2014/main" id="{87DB21AA-1443-8945-905A-0E1303BE513D}"/>
              </a:ext>
            </a:extLst>
          </p:cNvPr>
          <p:cNvSpPr/>
          <p:nvPr/>
        </p:nvSpPr>
        <p:spPr bwMode="auto">
          <a:xfrm>
            <a:off x="0" y="-18067"/>
            <a:ext cx="7157393" cy="6848062"/>
          </a:xfrm>
          <a:prstGeom prst="rect">
            <a:avLst/>
          </a:prstGeom>
          <a:gradFill flip="none" rotWithShape="1">
            <a:gsLst>
              <a:gs pos="0">
                <a:schemeClr val="accent1">
                  <a:lumMod val="5000"/>
                  <a:lumOff val="95000"/>
                  <a:alpha val="0"/>
                </a:schemeClr>
              </a:gs>
              <a:gs pos="69000">
                <a:schemeClr val="bg1"/>
              </a:gs>
            </a:gsLst>
            <a:lin ang="10800000" scaled="0"/>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4" name="Rectangle 3">
            <a:extLst>
              <a:ext uri="{FF2B5EF4-FFF2-40B4-BE49-F238E27FC236}">
                <a16:creationId xmlns:a16="http://schemas.microsoft.com/office/drawing/2014/main" id="{0E3F47C2-C2F7-5943-992A-DDD7974B34AC}"/>
              </a:ext>
            </a:extLst>
          </p:cNvPr>
          <p:cNvSpPr/>
          <p:nvPr/>
        </p:nvSpPr>
        <p:spPr bwMode="auto">
          <a:xfrm>
            <a:off x="1014093" y="4541870"/>
            <a:ext cx="4024438" cy="116462"/>
          </a:xfrm>
          <a:prstGeom prst="rect">
            <a:avLst/>
          </a:prstGeom>
          <a:solidFill>
            <a:srgbClr val="47A8C0"/>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rgbClr val="A34F9A"/>
              </a:solidFill>
            </a:endParaRPr>
          </a:p>
        </p:txBody>
      </p:sp>
      <p:sp>
        <p:nvSpPr>
          <p:cNvPr id="5" name="Title 2">
            <a:extLst>
              <a:ext uri="{FF2B5EF4-FFF2-40B4-BE49-F238E27FC236}">
                <a16:creationId xmlns:a16="http://schemas.microsoft.com/office/drawing/2014/main" id="{1ABD082B-D474-8141-AC3B-0A2EA46CE797}"/>
              </a:ext>
            </a:extLst>
          </p:cNvPr>
          <p:cNvSpPr txBox="1">
            <a:spLocks/>
          </p:cNvSpPr>
          <p:nvPr/>
        </p:nvSpPr>
        <p:spPr>
          <a:xfrm>
            <a:off x="1014093" y="2484548"/>
            <a:ext cx="7739278" cy="2477601"/>
          </a:xfrm>
          <a:prstGeom prst="rect">
            <a:avLst/>
          </a:prstGeom>
        </p:spPr>
        <p:txBody>
          <a:bodyPr wrap="square" lIns="0" tIns="0" rIns="0" b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20"/>
              </a:lnSpc>
            </a:pPr>
            <a:r>
              <a:rPr lang="en-US" sz="4600" b="1" dirty="0" err="1">
                <a:solidFill>
                  <a:schemeClr val="tx2"/>
                </a:solidFill>
                <a:latin typeface="Calibri" panose="020F0502020204030204" pitchFamily="34" charset="0"/>
                <a:cs typeface="Calibri" panose="020F0502020204030204" pitchFamily="34" charset="0"/>
              </a:rPr>
              <a:t>BoRN</a:t>
            </a:r>
            <a:r>
              <a:rPr lang="en-US" sz="4600" b="1" dirty="0">
                <a:solidFill>
                  <a:schemeClr val="tx2"/>
                </a:solidFill>
                <a:latin typeface="Calibri" panose="020F0502020204030204" pitchFamily="34" charset="0"/>
                <a:cs typeface="Calibri" panose="020F0502020204030204" pitchFamily="34" charset="0"/>
              </a:rPr>
              <a:t> + Unite Us </a:t>
            </a:r>
            <a:br>
              <a:rPr lang="en-US" sz="4600" b="1" dirty="0">
                <a:solidFill>
                  <a:schemeClr val="tx2"/>
                </a:solidFill>
                <a:latin typeface="Calibri" panose="020F0502020204030204" pitchFamily="34" charset="0"/>
                <a:cs typeface="Calibri" panose="020F0502020204030204" pitchFamily="34" charset="0"/>
              </a:rPr>
            </a:br>
            <a:r>
              <a:rPr lang="en-US" sz="4600" b="1" dirty="0">
                <a:solidFill>
                  <a:schemeClr val="tx2"/>
                </a:solidFill>
                <a:latin typeface="Calibri" panose="020F0502020204030204" pitchFamily="34" charset="0"/>
                <a:cs typeface="Calibri" panose="020F0502020204030204" pitchFamily="34" charset="0"/>
              </a:rPr>
              <a:t>Data Report</a:t>
            </a:r>
          </a:p>
          <a:p>
            <a:pPr algn="l"/>
            <a:r>
              <a:rPr lang="en-US" sz="2800" b="1" dirty="0">
                <a:solidFill>
                  <a:schemeClr val="tx2"/>
                </a:solidFill>
                <a:latin typeface="Calibri" panose="020F0502020204030204" pitchFamily="34" charset="0"/>
                <a:cs typeface="Calibri" panose="020F0502020204030204" pitchFamily="34" charset="0"/>
              </a:rPr>
              <a:t>1/1/2023-3/31/23</a:t>
            </a:r>
          </a:p>
          <a:p>
            <a:pPr algn="l"/>
            <a:r>
              <a:rPr lang="en-US" sz="2800" b="1" dirty="0">
                <a:solidFill>
                  <a:schemeClr val="tx2"/>
                </a:solidFill>
                <a:latin typeface="Calibri" panose="020F0502020204030204" pitchFamily="34" charset="0"/>
                <a:cs typeface="Calibri" panose="020F0502020204030204" pitchFamily="34" charset="0"/>
              </a:rPr>
              <a:t>3rd Quarter</a:t>
            </a:r>
          </a:p>
          <a:p>
            <a:pPr algn="l">
              <a:lnSpc>
                <a:spcPts val="4220"/>
              </a:lnSpc>
            </a:pPr>
            <a:endParaRPr lang="en-US" sz="3900" b="1" dirty="0">
              <a:solidFill>
                <a:srgbClr val="47A8C0"/>
              </a:solidFill>
              <a:effectLst/>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60FB44B4-FCE2-91CE-73A4-C6B4A84385BD}"/>
              </a:ext>
            </a:extLst>
          </p:cNvPr>
          <p:cNvPicPr>
            <a:picLocks noChangeAspect="1"/>
          </p:cNvPicPr>
          <p:nvPr/>
        </p:nvPicPr>
        <p:blipFill>
          <a:blip r:embed="rId3"/>
          <a:stretch>
            <a:fillRect/>
          </a:stretch>
        </p:blipFill>
        <p:spPr>
          <a:xfrm>
            <a:off x="659344" y="4748784"/>
            <a:ext cx="2366968" cy="1351374"/>
          </a:xfrm>
          <a:prstGeom prst="rect">
            <a:avLst/>
          </a:prstGeom>
          <a:noFill/>
          <a:ln>
            <a:noFill/>
          </a:ln>
        </p:spPr>
      </p:pic>
      <p:pic>
        <p:nvPicPr>
          <p:cNvPr id="7" name="Picture 6" descr="Logo, company name&#10;&#10;Description automatically generated">
            <a:extLst>
              <a:ext uri="{FF2B5EF4-FFF2-40B4-BE49-F238E27FC236}">
                <a16:creationId xmlns:a16="http://schemas.microsoft.com/office/drawing/2014/main" id="{FD96928D-0425-9502-00A5-4156D33D000B}"/>
              </a:ext>
            </a:extLst>
          </p:cNvPr>
          <p:cNvPicPr>
            <a:picLocks noChangeAspect="1"/>
          </p:cNvPicPr>
          <p:nvPr/>
        </p:nvPicPr>
        <p:blipFill>
          <a:blip r:embed="rId4"/>
          <a:stretch>
            <a:fillRect/>
          </a:stretch>
        </p:blipFill>
        <p:spPr>
          <a:xfrm>
            <a:off x="3026312" y="4990154"/>
            <a:ext cx="1853345" cy="968373"/>
          </a:xfrm>
          <a:prstGeom prst="rect">
            <a:avLst/>
          </a:prstGeom>
        </p:spPr>
      </p:pic>
    </p:spTree>
    <p:extLst>
      <p:ext uri="{BB962C8B-B14F-4D97-AF65-F5344CB8AC3E}">
        <p14:creationId xmlns:p14="http://schemas.microsoft.com/office/powerpoint/2010/main" val="199502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A2755AEC-B66F-5CEA-BAB1-65E81B877FF6}"/>
              </a:ext>
            </a:extLst>
          </p:cNvPr>
          <p:cNvPicPr>
            <a:picLocks noChangeAspect="1"/>
          </p:cNvPicPr>
          <p:nvPr/>
        </p:nvPicPr>
        <p:blipFill>
          <a:blip r:embed="rId3"/>
          <a:stretch>
            <a:fillRect/>
          </a:stretch>
        </p:blipFill>
        <p:spPr>
          <a:xfrm>
            <a:off x="449580" y="327660"/>
            <a:ext cx="11292840" cy="6202680"/>
          </a:xfrm>
          <a:prstGeom prst="rect">
            <a:avLst/>
          </a:prstGeom>
        </p:spPr>
      </p:pic>
      <p:sp>
        <p:nvSpPr>
          <p:cNvPr id="5" name="Oval 4">
            <a:extLst>
              <a:ext uri="{FF2B5EF4-FFF2-40B4-BE49-F238E27FC236}">
                <a16:creationId xmlns:a16="http://schemas.microsoft.com/office/drawing/2014/main" id="{ED3D0FA5-EA60-6AE1-8645-3C97DB8C3AC2}"/>
              </a:ext>
            </a:extLst>
          </p:cNvPr>
          <p:cNvSpPr/>
          <p:nvPr/>
        </p:nvSpPr>
        <p:spPr>
          <a:xfrm>
            <a:off x="230819" y="967666"/>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3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AAA7241-C58C-4F20-CFD5-7A0B00DA7B3F}"/>
              </a:ext>
            </a:extLst>
          </p:cNvPr>
          <p:cNvPicPr>
            <a:picLocks noChangeAspect="1"/>
          </p:cNvPicPr>
          <p:nvPr/>
        </p:nvPicPr>
        <p:blipFill>
          <a:blip r:embed="rId2"/>
          <a:stretch>
            <a:fillRect/>
          </a:stretch>
        </p:blipFill>
        <p:spPr>
          <a:xfrm>
            <a:off x="609600" y="342900"/>
            <a:ext cx="10972800" cy="6172200"/>
          </a:xfrm>
          <a:prstGeom prst="rect">
            <a:avLst/>
          </a:prstGeom>
        </p:spPr>
      </p:pic>
      <p:sp>
        <p:nvSpPr>
          <p:cNvPr id="5" name="Oval 4">
            <a:extLst>
              <a:ext uri="{FF2B5EF4-FFF2-40B4-BE49-F238E27FC236}">
                <a16:creationId xmlns:a16="http://schemas.microsoft.com/office/drawing/2014/main" id="{7D5676CE-3B5E-00BA-9FD9-803B8AAF6C15}"/>
              </a:ext>
            </a:extLst>
          </p:cNvPr>
          <p:cNvSpPr/>
          <p:nvPr/>
        </p:nvSpPr>
        <p:spPr>
          <a:xfrm>
            <a:off x="230819" y="967666"/>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7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99CE852-0F8D-E77B-F722-B7A1E07D0597}"/>
              </a:ext>
            </a:extLst>
          </p:cNvPr>
          <p:cNvPicPr>
            <a:picLocks noChangeAspect="1"/>
          </p:cNvPicPr>
          <p:nvPr/>
        </p:nvPicPr>
        <p:blipFill>
          <a:blip r:embed="rId2"/>
          <a:stretch>
            <a:fillRect/>
          </a:stretch>
        </p:blipFill>
        <p:spPr>
          <a:xfrm>
            <a:off x="514350" y="327660"/>
            <a:ext cx="11163300" cy="6202680"/>
          </a:xfrm>
          <a:prstGeom prst="rect">
            <a:avLst/>
          </a:prstGeom>
        </p:spPr>
      </p:pic>
      <p:sp>
        <p:nvSpPr>
          <p:cNvPr id="4" name="Oval 3">
            <a:extLst>
              <a:ext uri="{FF2B5EF4-FFF2-40B4-BE49-F238E27FC236}">
                <a16:creationId xmlns:a16="http://schemas.microsoft.com/office/drawing/2014/main" id="{B5A5ED64-AEC4-BF53-C25C-698BA9A3B997}"/>
              </a:ext>
            </a:extLst>
          </p:cNvPr>
          <p:cNvSpPr/>
          <p:nvPr/>
        </p:nvSpPr>
        <p:spPr>
          <a:xfrm>
            <a:off x="314794" y="967666"/>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27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FBFF1FB-05C5-0D35-EF78-AC7990F9618A}"/>
              </a:ext>
            </a:extLst>
          </p:cNvPr>
          <p:cNvSpPr txBox="1"/>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b="1" kern="1200" dirty="0">
                <a:ln w="6600">
                  <a:solidFill>
                    <a:schemeClr val="accent2"/>
                  </a:solidFill>
                  <a:prstDash val="solid"/>
                </a:ln>
                <a:solidFill>
                  <a:schemeClr val="tx1"/>
                </a:solidFill>
                <a:effectLst>
                  <a:outerShdw dist="38100" dir="2700000" algn="tl" rotWithShape="0">
                    <a:schemeClr val="accent2"/>
                  </a:outerShdw>
                </a:effectLst>
                <a:latin typeface="+mj-lt"/>
                <a:ea typeface="+mj-ea"/>
                <a:cs typeface="+mj-cs"/>
              </a:rPr>
              <a:t>Health Equity Data</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88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chart&#10;&#10;Description automatically generated">
            <a:extLst>
              <a:ext uri="{FF2B5EF4-FFF2-40B4-BE49-F238E27FC236}">
                <a16:creationId xmlns:a16="http://schemas.microsoft.com/office/drawing/2014/main" id="{B1615F02-55BE-B20B-0194-BB6B2CC97C63}"/>
              </a:ext>
            </a:extLst>
          </p:cNvPr>
          <p:cNvPicPr>
            <a:picLocks noChangeAspect="1"/>
          </p:cNvPicPr>
          <p:nvPr/>
        </p:nvPicPr>
        <p:blipFill>
          <a:blip r:embed="rId2"/>
          <a:stretch>
            <a:fillRect/>
          </a:stretch>
        </p:blipFill>
        <p:spPr>
          <a:xfrm>
            <a:off x="704850" y="316230"/>
            <a:ext cx="10782300" cy="6225540"/>
          </a:xfrm>
          <a:prstGeom prst="rect">
            <a:avLst/>
          </a:prstGeom>
        </p:spPr>
      </p:pic>
      <p:sp>
        <p:nvSpPr>
          <p:cNvPr id="5" name="Oval 4">
            <a:extLst>
              <a:ext uri="{FF2B5EF4-FFF2-40B4-BE49-F238E27FC236}">
                <a16:creationId xmlns:a16="http://schemas.microsoft.com/office/drawing/2014/main" id="{AE160F42-F440-3D80-2018-EB533D99C70E}"/>
              </a:ext>
            </a:extLst>
          </p:cNvPr>
          <p:cNvSpPr/>
          <p:nvPr/>
        </p:nvSpPr>
        <p:spPr>
          <a:xfrm>
            <a:off x="417431" y="1219593"/>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29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able&#10;&#10;Description automatically generated">
            <a:extLst>
              <a:ext uri="{FF2B5EF4-FFF2-40B4-BE49-F238E27FC236}">
                <a16:creationId xmlns:a16="http://schemas.microsoft.com/office/drawing/2014/main" id="{364BFCC6-2FB1-0482-A2BD-673151764F82}"/>
              </a:ext>
            </a:extLst>
          </p:cNvPr>
          <p:cNvPicPr>
            <a:picLocks noChangeAspect="1"/>
          </p:cNvPicPr>
          <p:nvPr/>
        </p:nvPicPr>
        <p:blipFill>
          <a:blip r:embed="rId2"/>
          <a:stretch>
            <a:fillRect/>
          </a:stretch>
        </p:blipFill>
        <p:spPr>
          <a:xfrm>
            <a:off x="643890" y="331470"/>
            <a:ext cx="10904220" cy="6195060"/>
          </a:xfrm>
          <a:prstGeom prst="rect">
            <a:avLst/>
          </a:prstGeom>
        </p:spPr>
      </p:pic>
    </p:spTree>
    <p:extLst>
      <p:ext uri="{BB962C8B-B14F-4D97-AF65-F5344CB8AC3E}">
        <p14:creationId xmlns:p14="http://schemas.microsoft.com/office/powerpoint/2010/main" val="106001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A707CE8-DB75-68BA-100B-AE1A2458B919}"/>
              </a:ext>
            </a:extLst>
          </p:cNvPr>
          <p:cNvPicPr>
            <a:picLocks noChangeAspect="1"/>
          </p:cNvPicPr>
          <p:nvPr/>
        </p:nvPicPr>
        <p:blipFill>
          <a:blip r:embed="rId2"/>
          <a:stretch>
            <a:fillRect/>
          </a:stretch>
        </p:blipFill>
        <p:spPr>
          <a:xfrm>
            <a:off x="560070" y="186690"/>
            <a:ext cx="11071860" cy="6484620"/>
          </a:xfrm>
          <a:prstGeom prst="rect">
            <a:avLst/>
          </a:prstGeom>
        </p:spPr>
      </p:pic>
    </p:spTree>
    <p:extLst>
      <p:ext uri="{BB962C8B-B14F-4D97-AF65-F5344CB8AC3E}">
        <p14:creationId xmlns:p14="http://schemas.microsoft.com/office/powerpoint/2010/main" val="258831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7C647D7-48BE-1974-AA94-F6482B98B0C2}"/>
              </a:ext>
            </a:extLst>
          </p:cNvPr>
          <p:cNvPicPr>
            <a:picLocks noChangeAspect="1"/>
          </p:cNvPicPr>
          <p:nvPr/>
        </p:nvPicPr>
        <p:blipFill>
          <a:blip r:embed="rId2"/>
          <a:stretch>
            <a:fillRect/>
          </a:stretch>
        </p:blipFill>
        <p:spPr>
          <a:xfrm>
            <a:off x="769620" y="304800"/>
            <a:ext cx="10652760" cy="6248400"/>
          </a:xfrm>
          <a:prstGeom prst="rect">
            <a:avLst/>
          </a:prstGeom>
        </p:spPr>
      </p:pic>
    </p:spTree>
    <p:extLst>
      <p:ext uri="{BB962C8B-B14F-4D97-AF65-F5344CB8AC3E}">
        <p14:creationId xmlns:p14="http://schemas.microsoft.com/office/powerpoint/2010/main" val="115756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10;&#10;Description automatically generated">
            <a:extLst>
              <a:ext uri="{FF2B5EF4-FFF2-40B4-BE49-F238E27FC236}">
                <a16:creationId xmlns:a16="http://schemas.microsoft.com/office/drawing/2014/main" id="{E95CCA95-0F4D-238B-77C4-CE94F88108CF}"/>
              </a:ext>
            </a:extLst>
          </p:cNvPr>
          <p:cNvPicPr>
            <a:picLocks noChangeAspect="1"/>
          </p:cNvPicPr>
          <p:nvPr/>
        </p:nvPicPr>
        <p:blipFill>
          <a:blip r:embed="rId2"/>
          <a:stretch>
            <a:fillRect/>
          </a:stretch>
        </p:blipFill>
        <p:spPr>
          <a:xfrm>
            <a:off x="678180" y="403860"/>
            <a:ext cx="10835640" cy="6050280"/>
          </a:xfrm>
          <a:prstGeom prst="rect">
            <a:avLst/>
          </a:prstGeom>
        </p:spPr>
      </p:pic>
    </p:spTree>
    <p:extLst>
      <p:ext uri="{BB962C8B-B14F-4D97-AF65-F5344CB8AC3E}">
        <p14:creationId xmlns:p14="http://schemas.microsoft.com/office/powerpoint/2010/main" val="389567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8CE155D-3771-E63A-E79D-94E1E11845E5}"/>
              </a:ext>
            </a:extLst>
          </p:cNvPr>
          <p:cNvPicPr>
            <a:picLocks noChangeAspect="1"/>
          </p:cNvPicPr>
          <p:nvPr/>
        </p:nvPicPr>
        <p:blipFill>
          <a:blip r:embed="rId2"/>
          <a:stretch>
            <a:fillRect/>
          </a:stretch>
        </p:blipFill>
        <p:spPr>
          <a:xfrm>
            <a:off x="678180" y="422910"/>
            <a:ext cx="10835640" cy="6012180"/>
          </a:xfrm>
          <a:prstGeom prst="rect">
            <a:avLst/>
          </a:prstGeom>
        </p:spPr>
      </p:pic>
    </p:spTree>
    <p:extLst>
      <p:ext uri="{BB962C8B-B14F-4D97-AF65-F5344CB8AC3E}">
        <p14:creationId xmlns:p14="http://schemas.microsoft.com/office/powerpoint/2010/main" val="352437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017E9-989D-08D1-04ED-D60451E27157}"/>
              </a:ext>
            </a:extLst>
          </p:cNvPr>
          <p:cNvSpPr txBox="1"/>
          <p:nvPr/>
        </p:nvSpPr>
        <p:spPr>
          <a:xfrm>
            <a:off x="630316" y="1331650"/>
            <a:ext cx="10821878" cy="4537781"/>
          </a:xfrm>
          <a:prstGeom prst="rect">
            <a:avLst/>
          </a:prstGeom>
          <a:noFill/>
        </p:spPr>
        <p:txBody>
          <a:bodyPr wrap="square" numCol="2">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Bootheel Perinatal Network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Building Blocks/ Nurse Family Partnership</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New Madrid County Human Resource Council</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Dexter, Bloomfield, Richland R-1 Parents as Teachers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Pemiscot Initiative Network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SEMO Area Health Education Center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SEMO Health Network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Dexter Community Regional Healthcare Foundation (RHF)</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Visiting Nurse Association of Southeast Missouri</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Jackson R2 School District</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Stoddard County Public Health Center</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Fresh Start Self Improvement Center, Inc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Charleston R-1</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Mississippi County Health Department</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The Resource Link of SEMO</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Dunklin County Health Department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Pemiscot County Health Dept</a:t>
            </a:r>
          </a:p>
          <a:p>
            <a:pPr marL="342900" marR="0" lvl="0" indent="-342900">
              <a:lnSpc>
                <a:spcPct val="107000"/>
              </a:lnSpc>
              <a:spcBef>
                <a:spcPts val="0"/>
              </a:spcBef>
              <a:spcAft>
                <a:spcPts val="0"/>
              </a:spcAft>
              <a:buFont typeface="Symbol" panose="05050102010706020507" pitchFamily="18" charset="2"/>
              <a:buChar cha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Dunklin/Stoddard Caring Council</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Butler County Health Department</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Caring Communities Mississippi County</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Birthright of Cape and Marble Hill</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Bootheel Babies and Families</a:t>
            </a:r>
          </a:p>
          <a:p>
            <a:pPr marL="342900" marR="0" lvl="0" indent="-342900">
              <a:lnSpc>
                <a:spcPct val="107000"/>
              </a:lnSpc>
              <a:spcBef>
                <a:spcPts val="0"/>
              </a:spcBef>
              <a:spcAft>
                <a:spcPts val="800"/>
              </a:spcAft>
              <a:buFont typeface="Symbol" panose="05050102010706020507" pitchFamily="18" charset="2"/>
              <a:buChar char=""/>
            </a:pPr>
            <a:r>
              <a:rPr lang="en-US" sz="2000" b="1" i="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New Madrid County Health Department (pending registration)</a:t>
            </a:r>
            <a:endParaRPr lang="en-US" sz="20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4AF9352-4F1A-6B5C-002B-748B69AAB121}"/>
              </a:ext>
            </a:extLst>
          </p:cNvPr>
          <p:cNvSpPr txBox="1"/>
          <p:nvPr/>
        </p:nvSpPr>
        <p:spPr>
          <a:xfrm>
            <a:off x="2442470" y="214612"/>
            <a:ext cx="6904607" cy="1122871"/>
          </a:xfrm>
          <a:prstGeom prst="rect">
            <a:avLst/>
          </a:prstGeom>
          <a:noFill/>
        </p:spPr>
        <p:txBody>
          <a:bodyPr wrap="square">
            <a:spAutoFit/>
          </a:bodyPr>
          <a:lstStyle/>
          <a:p>
            <a:pPr marL="0" marR="0">
              <a:lnSpc>
                <a:spcPct val="107000"/>
              </a:lnSpc>
              <a:spcBef>
                <a:spcPts val="0"/>
              </a:spcBef>
              <a:spcAft>
                <a:spcPts val="800"/>
              </a:spcAft>
            </a:pPr>
            <a:r>
              <a:rPr lang="en-US" sz="3200" b="1" dirty="0">
                <a:solidFill>
                  <a:srgbClr val="A24399"/>
                </a:solidFill>
                <a:effectLst/>
                <a:latin typeface="Calibri" panose="020F0502020204030204" pitchFamily="34" charset="0"/>
                <a:ea typeface="Calibri" panose="020F0502020204030204" pitchFamily="34" charset="0"/>
                <a:cs typeface="Times New Roman" panose="02020603050405020304" pitchFamily="18" charset="0"/>
              </a:rPr>
              <a:t>Active Bootheel Resource Network </a:t>
            </a:r>
            <a:r>
              <a:rPr lang="en-US" sz="3200" b="1" u="sng" dirty="0">
                <a:solidFill>
                  <a:srgbClr val="A24399"/>
                </a:solidFill>
                <a:effectLst/>
                <a:latin typeface="Calibri" panose="020F0502020204030204" pitchFamily="34" charset="0"/>
                <a:ea typeface="Calibri" panose="020F0502020204030204" pitchFamily="34" charset="0"/>
                <a:cs typeface="Times New Roman" panose="02020603050405020304" pitchFamily="18" charset="0"/>
              </a:rPr>
              <a:t>partners on the Unite Us platform:</a:t>
            </a:r>
            <a:endParaRPr lang="en-US" sz="3200" u="sng" dirty="0">
              <a:solidFill>
                <a:srgbClr val="A243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FECAC3-BB6F-5556-70CC-18B37F6C0558}"/>
              </a:ext>
            </a:extLst>
          </p:cNvPr>
          <p:cNvSpPr txBox="1"/>
          <p:nvPr/>
        </p:nvSpPr>
        <p:spPr>
          <a:xfrm>
            <a:off x="630316" y="5897355"/>
            <a:ext cx="10697592" cy="671915"/>
          </a:xfrm>
          <a:prstGeom prst="rect">
            <a:avLst/>
          </a:prstGeom>
          <a:noFill/>
        </p:spPr>
        <p:txBody>
          <a:bodyPr wrap="square">
            <a:spAutoFit/>
          </a:bodyPr>
          <a:lstStyle/>
          <a:p>
            <a:pPr marR="0" lvl="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Don’t forget about statewide partners! You find more by clicking the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MyNetwork</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tab at the top of your Unite Us page. These include organizations like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Mers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Goodwill, Lutheran Family and Children’s Services, and more.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57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0A92963-208C-14E8-EA68-9EA6D8F26B4C}"/>
              </a:ext>
            </a:extLst>
          </p:cNvPr>
          <p:cNvPicPr>
            <a:picLocks noChangeAspect="1"/>
          </p:cNvPicPr>
          <p:nvPr/>
        </p:nvPicPr>
        <p:blipFill>
          <a:blip r:embed="rId2"/>
          <a:stretch>
            <a:fillRect/>
          </a:stretch>
        </p:blipFill>
        <p:spPr>
          <a:xfrm>
            <a:off x="708660" y="228600"/>
            <a:ext cx="10774680" cy="6629400"/>
          </a:xfrm>
          <a:prstGeom prst="rect">
            <a:avLst/>
          </a:prstGeom>
        </p:spPr>
      </p:pic>
      <p:sp>
        <p:nvSpPr>
          <p:cNvPr id="4" name="Oval 3">
            <a:extLst>
              <a:ext uri="{FF2B5EF4-FFF2-40B4-BE49-F238E27FC236}">
                <a16:creationId xmlns:a16="http://schemas.microsoft.com/office/drawing/2014/main" id="{41FF4690-16E2-52FF-41C8-E160F1BC783A}"/>
              </a:ext>
            </a:extLst>
          </p:cNvPr>
          <p:cNvSpPr/>
          <p:nvPr/>
        </p:nvSpPr>
        <p:spPr>
          <a:xfrm>
            <a:off x="417431" y="2171316"/>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598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A5BF17-A308-6883-36C2-8B76AA2C2A92}"/>
              </a:ext>
            </a:extLst>
          </p:cNvPr>
          <p:cNvSpPr txBox="1"/>
          <p:nvPr/>
        </p:nvSpPr>
        <p:spPr>
          <a:xfrm>
            <a:off x="1356049" y="612844"/>
            <a:ext cx="9293289" cy="4893647"/>
          </a:xfrm>
          <a:prstGeom prst="rect">
            <a:avLst/>
          </a:prstGeom>
          <a:noFill/>
        </p:spPr>
        <p:txBody>
          <a:bodyPr wrap="square">
            <a:spAutoFit/>
          </a:bodyPr>
          <a:lstStyle/>
          <a:p>
            <a:pPr algn="ctr"/>
            <a:r>
              <a:rPr lang="en-US" sz="7200" b="1" u="sng" dirty="0">
                <a:ln w="6600">
                  <a:solidFill>
                    <a:schemeClr val="accent2"/>
                  </a:solidFill>
                  <a:prstDash val="solid"/>
                </a:ln>
              </a:rPr>
              <a:t>Partner Spotlight:</a:t>
            </a:r>
          </a:p>
          <a:p>
            <a:pPr algn="ctr"/>
            <a:r>
              <a:rPr lang="en-US" sz="7200" b="1" dirty="0">
                <a:ln w="6600">
                  <a:solidFill>
                    <a:schemeClr val="accent2"/>
                  </a:solidFill>
                  <a:prstDash val="solid"/>
                </a:ln>
                <a:solidFill>
                  <a:srgbClr val="47A8C0"/>
                </a:solidFill>
              </a:rPr>
              <a:t>New Madrid County Family Resource Center</a:t>
            </a:r>
          </a:p>
          <a:p>
            <a:pPr algn="ctr"/>
            <a:r>
              <a:rPr lang="en-US" sz="4800" b="1" dirty="0">
                <a:ln w="6600">
                  <a:solidFill>
                    <a:schemeClr val="accent2"/>
                  </a:solidFill>
                  <a:prstDash val="solid"/>
                </a:ln>
                <a:solidFill>
                  <a:schemeClr val="accent2"/>
                </a:solidFill>
              </a:rPr>
              <a:t>Speaker: Tonya </a:t>
            </a:r>
            <a:r>
              <a:rPr lang="en-US" sz="4800" b="1" dirty="0" err="1">
                <a:ln w="6600">
                  <a:solidFill>
                    <a:schemeClr val="accent2"/>
                  </a:solidFill>
                  <a:prstDash val="solid"/>
                </a:ln>
                <a:solidFill>
                  <a:schemeClr val="accent2"/>
                </a:solidFill>
              </a:rPr>
              <a:t>Vannasdall</a:t>
            </a:r>
            <a:r>
              <a:rPr lang="en-US" sz="4800" b="1" dirty="0">
                <a:ln w="6600">
                  <a:solidFill>
                    <a:schemeClr val="accent2"/>
                  </a:solidFill>
                  <a:prstDash val="solid"/>
                </a:ln>
                <a:solidFill>
                  <a:schemeClr val="accent2"/>
                </a:solidFill>
              </a:rPr>
              <a:t>,</a:t>
            </a:r>
          </a:p>
          <a:p>
            <a:pPr algn="ctr"/>
            <a:r>
              <a:rPr lang="en-US" sz="4800" b="1" dirty="0">
                <a:ln w="6600">
                  <a:solidFill>
                    <a:schemeClr val="accent2"/>
                  </a:solidFill>
                  <a:prstDash val="solid"/>
                </a:ln>
                <a:solidFill>
                  <a:schemeClr val="accent2"/>
                </a:solidFill>
              </a:rPr>
              <a:t>Executive Director</a:t>
            </a:r>
          </a:p>
        </p:txBody>
      </p:sp>
    </p:spTree>
    <p:extLst>
      <p:ext uri="{BB962C8B-B14F-4D97-AF65-F5344CB8AC3E}">
        <p14:creationId xmlns:p14="http://schemas.microsoft.com/office/powerpoint/2010/main" val="48793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1"/>
          <p:cNvPicPr preferRelativeResize="0"/>
          <p:nvPr/>
        </p:nvPicPr>
        <p:blipFill>
          <a:blip r:embed="rId3">
            <a:alphaModFix/>
          </a:blip>
          <a:stretch>
            <a:fillRect/>
          </a:stretch>
        </p:blipFill>
        <p:spPr>
          <a:xfrm>
            <a:off x="9093200" y="1346733"/>
            <a:ext cx="1885600" cy="1885600"/>
          </a:xfrm>
          <a:prstGeom prst="ellipse">
            <a:avLst/>
          </a:prstGeom>
          <a:noFill/>
          <a:ln>
            <a:noFill/>
          </a:ln>
        </p:spPr>
      </p:pic>
      <p:sp>
        <p:nvSpPr>
          <p:cNvPr id="241" name="Google Shape;241;p41"/>
          <p:cNvSpPr txBox="1">
            <a:spLocks noGrp="1"/>
          </p:cNvSpPr>
          <p:nvPr>
            <p:ph type="title"/>
          </p:nvPr>
        </p:nvSpPr>
        <p:spPr>
          <a:xfrm>
            <a:off x="762000" y="457200"/>
            <a:ext cx="10668000" cy="655200"/>
          </a:xfrm>
          <a:prstGeom prst="rect">
            <a:avLst/>
          </a:prstGeom>
        </p:spPr>
        <p:txBody>
          <a:bodyPr spcFirstLastPara="1" vert="horz" wrap="square" lIns="0" tIns="0" rIns="0" bIns="0" rtlCol="0" anchor="t" anchorCtr="0">
            <a:noAutofit/>
          </a:bodyPr>
          <a:lstStyle/>
          <a:p>
            <a:r>
              <a:rPr lang="en"/>
              <a:t>Client Story</a:t>
            </a:r>
            <a:endParaRPr/>
          </a:p>
        </p:txBody>
      </p:sp>
      <p:sp>
        <p:nvSpPr>
          <p:cNvPr id="242" name="Google Shape;242;p41"/>
          <p:cNvSpPr txBox="1">
            <a:spLocks noGrp="1"/>
          </p:cNvSpPr>
          <p:nvPr>
            <p:ph type="subTitle" idx="1"/>
          </p:nvPr>
        </p:nvSpPr>
        <p:spPr>
          <a:xfrm>
            <a:off x="762000" y="1081133"/>
            <a:ext cx="7061200" cy="362800"/>
          </a:xfrm>
          <a:prstGeom prst="rect">
            <a:avLst/>
          </a:prstGeom>
        </p:spPr>
        <p:txBody>
          <a:bodyPr spcFirstLastPara="1" vert="horz" wrap="square" lIns="0" tIns="0" rIns="0" bIns="0" rtlCol="0" anchor="t" anchorCtr="0">
            <a:noAutofit/>
          </a:bodyPr>
          <a:lstStyle/>
          <a:p>
            <a:pPr marL="0" indent="0"/>
            <a:r>
              <a:rPr lang="en" b="1">
                <a:latin typeface="Proxima Nova"/>
                <a:ea typeface="Proxima Nova"/>
                <a:cs typeface="Proxima Nova"/>
                <a:sym typeface="Proxima Nova"/>
              </a:rPr>
              <a:t>How Unite Us streamlines intake with internal referrals</a:t>
            </a:r>
            <a:endParaRPr b="1">
              <a:latin typeface="Proxima Nova"/>
              <a:ea typeface="Proxima Nova"/>
              <a:cs typeface="Proxima Nova"/>
              <a:sym typeface="Proxima Nova"/>
            </a:endParaRPr>
          </a:p>
        </p:txBody>
      </p:sp>
      <p:sp>
        <p:nvSpPr>
          <p:cNvPr id="243" name="Google Shape;243;p41"/>
          <p:cNvSpPr/>
          <p:nvPr/>
        </p:nvSpPr>
        <p:spPr>
          <a:xfrm>
            <a:off x="736600" y="1734200"/>
            <a:ext cx="7366000" cy="1180400"/>
          </a:xfrm>
          <a:prstGeom prst="roundRect">
            <a:avLst>
              <a:gd name="adj" fmla="val 16667"/>
            </a:avLst>
          </a:prstGeom>
          <a:solidFill>
            <a:srgbClr val="D0DEEF"/>
          </a:solidFill>
          <a:ln>
            <a:noFill/>
          </a:ln>
        </p:spPr>
        <p:txBody>
          <a:bodyPr spcFirstLastPara="1" wrap="square" lIns="121900" tIns="121900" rIns="121900" bIns="121900" anchor="ctr" anchorCtr="0">
            <a:noAutofit/>
          </a:bodyPr>
          <a:lstStyle/>
          <a:p>
            <a:r>
              <a:rPr lang="en" sz="1600" b="1">
                <a:solidFill>
                  <a:schemeClr val="dk1"/>
                </a:solidFill>
                <a:latin typeface="Proxima Nova"/>
                <a:ea typeface="Proxima Nova"/>
                <a:cs typeface="Proxima Nova"/>
                <a:sym typeface="Proxima Nova"/>
              </a:rPr>
              <a:t>Situation: </a:t>
            </a:r>
            <a:r>
              <a:rPr lang="en" sz="1600">
                <a:solidFill>
                  <a:schemeClr val="dk1"/>
                </a:solidFill>
                <a:latin typeface="Proxima Nova"/>
                <a:ea typeface="Proxima Nova"/>
                <a:cs typeface="Proxima Nova"/>
                <a:sym typeface="Proxima Nova"/>
              </a:rPr>
              <a:t>Ellen is a single mother who is seeking new employment and in need of child care. Due to her current schedule, she is strapped for time and unable to visit multiple locations in search of the help that she needs.</a:t>
            </a:r>
            <a:endParaRPr sz="1600">
              <a:solidFill>
                <a:schemeClr val="dk1"/>
              </a:solidFill>
              <a:highlight>
                <a:srgbClr val="FFFF00"/>
              </a:highlight>
              <a:latin typeface="Proxima Nova"/>
              <a:ea typeface="Proxima Nova"/>
              <a:cs typeface="Proxima Nova"/>
              <a:sym typeface="Proxima Nova"/>
            </a:endParaRPr>
          </a:p>
        </p:txBody>
      </p:sp>
      <p:cxnSp>
        <p:nvCxnSpPr>
          <p:cNvPr id="244" name="Google Shape;244;p41"/>
          <p:cNvCxnSpPr>
            <a:stCxn id="245" idx="3"/>
            <a:endCxn id="246" idx="1"/>
          </p:cNvCxnSpPr>
          <p:nvPr/>
        </p:nvCxnSpPr>
        <p:spPr>
          <a:xfrm rot="10800000" flipH="1">
            <a:off x="1005404" y="3583928"/>
            <a:ext cx="8047600" cy="43200"/>
          </a:xfrm>
          <a:prstGeom prst="straightConnector1">
            <a:avLst/>
          </a:prstGeom>
          <a:noFill/>
          <a:ln w="28575" cap="flat" cmpd="sng">
            <a:solidFill>
              <a:srgbClr val="2874AF"/>
            </a:solidFill>
            <a:prstDash val="solid"/>
            <a:round/>
            <a:headEnd type="none" w="med" len="med"/>
            <a:tailEnd type="none" w="med" len="med"/>
          </a:ln>
        </p:spPr>
      </p:cxnSp>
      <p:cxnSp>
        <p:nvCxnSpPr>
          <p:cNvPr id="247" name="Google Shape;247;p41"/>
          <p:cNvCxnSpPr/>
          <p:nvPr/>
        </p:nvCxnSpPr>
        <p:spPr>
          <a:xfrm>
            <a:off x="820200" y="3741033"/>
            <a:ext cx="0" cy="765200"/>
          </a:xfrm>
          <a:prstGeom prst="straightConnector1">
            <a:avLst/>
          </a:prstGeom>
          <a:noFill/>
          <a:ln w="19050" cap="flat" cmpd="sng">
            <a:solidFill>
              <a:srgbClr val="2C405A"/>
            </a:solidFill>
            <a:prstDash val="solid"/>
            <a:round/>
            <a:headEnd type="none" w="med" len="med"/>
            <a:tailEnd type="none" w="med" len="med"/>
          </a:ln>
        </p:spPr>
      </p:cxnSp>
      <p:sp>
        <p:nvSpPr>
          <p:cNvPr id="248" name="Google Shape;248;p41"/>
          <p:cNvSpPr/>
          <p:nvPr/>
        </p:nvSpPr>
        <p:spPr>
          <a:xfrm>
            <a:off x="767800" y="4459967"/>
            <a:ext cx="104800" cy="104800"/>
          </a:xfrm>
          <a:prstGeom prst="ellipse">
            <a:avLst/>
          </a:prstGeom>
          <a:solidFill>
            <a:srgbClr val="2874AF"/>
          </a:solidFill>
          <a:ln>
            <a:noFill/>
          </a:ln>
        </p:spPr>
        <p:txBody>
          <a:bodyPr spcFirstLastPara="1" wrap="square" lIns="121900" tIns="121900" rIns="121900" bIns="121900" anchor="ctr" anchorCtr="0">
            <a:noAutofit/>
          </a:bodyPr>
          <a:lstStyle/>
          <a:p>
            <a:endParaRPr sz="2400"/>
          </a:p>
        </p:txBody>
      </p:sp>
      <p:pic>
        <p:nvPicPr>
          <p:cNvPr id="245" name="Google Shape;245;p41"/>
          <p:cNvPicPr preferRelativeResize="0"/>
          <p:nvPr/>
        </p:nvPicPr>
        <p:blipFill>
          <a:blip r:embed="rId4">
            <a:alphaModFix/>
          </a:blip>
          <a:stretch>
            <a:fillRect/>
          </a:stretch>
        </p:blipFill>
        <p:spPr>
          <a:xfrm>
            <a:off x="635001" y="3441926"/>
            <a:ext cx="370404" cy="370404"/>
          </a:xfrm>
          <a:prstGeom prst="rect">
            <a:avLst/>
          </a:prstGeom>
          <a:noFill/>
          <a:ln>
            <a:noFill/>
          </a:ln>
        </p:spPr>
      </p:pic>
      <p:cxnSp>
        <p:nvCxnSpPr>
          <p:cNvPr id="249" name="Google Shape;249;p41"/>
          <p:cNvCxnSpPr/>
          <p:nvPr/>
        </p:nvCxnSpPr>
        <p:spPr>
          <a:xfrm>
            <a:off x="3565640" y="3707667"/>
            <a:ext cx="0" cy="765200"/>
          </a:xfrm>
          <a:prstGeom prst="straightConnector1">
            <a:avLst/>
          </a:prstGeom>
          <a:noFill/>
          <a:ln w="19050" cap="flat" cmpd="sng">
            <a:solidFill>
              <a:srgbClr val="2C405A"/>
            </a:solidFill>
            <a:prstDash val="solid"/>
            <a:round/>
            <a:headEnd type="none" w="med" len="med"/>
            <a:tailEnd type="none" w="med" len="med"/>
          </a:ln>
        </p:spPr>
      </p:cxnSp>
      <p:sp>
        <p:nvSpPr>
          <p:cNvPr id="250" name="Google Shape;250;p41"/>
          <p:cNvSpPr/>
          <p:nvPr/>
        </p:nvSpPr>
        <p:spPr>
          <a:xfrm>
            <a:off x="3513240" y="4459967"/>
            <a:ext cx="104800" cy="104800"/>
          </a:xfrm>
          <a:prstGeom prst="ellipse">
            <a:avLst/>
          </a:prstGeom>
          <a:solidFill>
            <a:srgbClr val="2874AF"/>
          </a:solidFill>
          <a:ln>
            <a:noFill/>
          </a:ln>
        </p:spPr>
        <p:txBody>
          <a:bodyPr spcFirstLastPara="1" wrap="square" lIns="121900" tIns="121900" rIns="121900" bIns="121900" anchor="ctr" anchorCtr="0">
            <a:noAutofit/>
          </a:bodyPr>
          <a:lstStyle/>
          <a:p>
            <a:endParaRPr sz="2400"/>
          </a:p>
        </p:txBody>
      </p:sp>
      <p:pic>
        <p:nvPicPr>
          <p:cNvPr id="251" name="Google Shape;251;p41"/>
          <p:cNvPicPr preferRelativeResize="0"/>
          <p:nvPr/>
        </p:nvPicPr>
        <p:blipFill>
          <a:blip r:embed="rId4">
            <a:alphaModFix/>
          </a:blip>
          <a:stretch>
            <a:fillRect/>
          </a:stretch>
        </p:blipFill>
        <p:spPr>
          <a:xfrm>
            <a:off x="3380422" y="3441926"/>
            <a:ext cx="370404" cy="370404"/>
          </a:xfrm>
          <a:prstGeom prst="rect">
            <a:avLst/>
          </a:prstGeom>
          <a:noFill/>
          <a:ln>
            <a:noFill/>
          </a:ln>
        </p:spPr>
      </p:pic>
      <p:cxnSp>
        <p:nvCxnSpPr>
          <p:cNvPr id="252" name="Google Shape;252;p41"/>
          <p:cNvCxnSpPr/>
          <p:nvPr/>
        </p:nvCxnSpPr>
        <p:spPr>
          <a:xfrm>
            <a:off x="6396524" y="3707667"/>
            <a:ext cx="0" cy="765200"/>
          </a:xfrm>
          <a:prstGeom prst="straightConnector1">
            <a:avLst/>
          </a:prstGeom>
          <a:noFill/>
          <a:ln w="19050" cap="flat" cmpd="sng">
            <a:solidFill>
              <a:srgbClr val="2C405A"/>
            </a:solidFill>
            <a:prstDash val="solid"/>
            <a:round/>
            <a:headEnd type="none" w="med" len="med"/>
            <a:tailEnd type="none" w="med" len="med"/>
          </a:ln>
        </p:spPr>
      </p:cxnSp>
      <p:sp>
        <p:nvSpPr>
          <p:cNvPr id="253" name="Google Shape;253;p41"/>
          <p:cNvSpPr/>
          <p:nvPr/>
        </p:nvSpPr>
        <p:spPr>
          <a:xfrm>
            <a:off x="6344140" y="4459967"/>
            <a:ext cx="104800" cy="104800"/>
          </a:xfrm>
          <a:prstGeom prst="ellipse">
            <a:avLst/>
          </a:prstGeom>
          <a:solidFill>
            <a:srgbClr val="2874AF"/>
          </a:solidFill>
          <a:ln>
            <a:noFill/>
          </a:ln>
        </p:spPr>
        <p:txBody>
          <a:bodyPr spcFirstLastPara="1" wrap="square" lIns="121900" tIns="121900" rIns="121900" bIns="121900" anchor="ctr" anchorCtr="0">
            <a:noAutofit/>
          </a:bodyPr>
          <a:lstStyle/>
          <a:p>
            <a:endParaRPr sz="2400"/>
          </a:p>
        </p:txBody>
      </p:sp>
      <p:pic>
        <p:nvPicPr>
          <p:cNvPr id="246" name="Google Shape;246;p41"/>
          <p:cNvPicPr preferRelativeResize="0"/>
          <p:nvPr/>
        </p:nvPicPr>
        <p:blipFill>
          <a:blip r:embed="rId4">
            <a:alphaModFix/>
          </a:blip>
          <a:stretch>
            <a:fillRect/>
          </a:stretch>
        </p:blipFill>
        <p:spPr>
          <a:xfrm>
            <a:off x="9053107" y="3398559"/>
            <a:ext cx="370404" cy="370404"/>
          </a:xfrm>
          <a:prstGeom prst="rect">
            <a:avLst/>
          </a:prstGeom>
          <a:noFill/>
          <a:ln>
            <a:noFill/>
          </a:ln>
        </p:spPr>
      </p:pic>
      <p:pic>
        <p:nvPicPr>
          <p:cNvPr id="254" name="Google Shape;254;p41"/>
          <p:cNvPicPr preferRelativeResize="0"/>
          <p:nvPr/>
        </p:nvPicPr>
        <p:blipFill>
          <a:blip r:embed="rId5">
            <a:alphaModFix/>
          </a:blip>
          <a:stretch>
            <a:fillRect/>
          </a:stretch>
        </p:blipFill>
        <p:spPr>
          <a:xfrm>
            <a:off x="517267" y="3311892"/>
            <a:ext cx="605867" cy="605867"/>
          </a:xfrm>
          <a:prstGeom prst="rect">
            <a:avLst/>
          </a:prstGeom>
          <a:noFill/>
          <a:ln>
            <a:noFill/>
          </a:ln>
        </p:spPr>
      </p:pic>
      <p:pic>
        <p:nvPicPr>
          <p:cNvPr id="255" name="Google Shape;255;p41"/>
          <p:cNvPicPr preferRelativeResize="0"/>
          <p:nvPr/>
        </p:nvPicPr>
        <p:blipFill>
          <a:blip r:embed="rId4">
            <a:alphaModFix/>
          </a:blip>
          <a:stretch>
            <a:fillRect/>
          </a:stretch>
        </p:blipFill>
        <p:spPr>
          <a:xfrm>
            <a:off x="6211315" y="3441926"/>
            <a:ext cx="370404" cy="370404"/>
          </a:xfrm>
          <a:prstGeom prst="rect">
            <a:avLst/>
          </a:prstGeom>
          <a:noFill/>
          <a:ln>
            <a:noFill/>
          </a:ln>
        </p:spPr>
      </p:pic>
      <p:cxnSp>
        <p:nvCxnSpPr>
          <p:cNvPr id="256" name="Google Shape;256;p41"/>
          <p:cNvCxnSpPr/>
          <p:nvPr/>
        </p:nvCxnSpPr>
        <p:spPr>
          <a:xfrm>
            <a:off x="9238291" y="3707651"/>
            <a:ext cx="0" cy="765200"/>
          </a:xfrm>
          <a:prstGeom prst="straightConnector1">
            <a:avLst/>
          </a:prstGeom>
          <a:noFill/>
          <a:ln w="19050" cap="flat" cmpd="sng">
            <a:solidFill>
              <a:srgbClr val="2C405A"/>
            </a:solidFill>
            <a:prstDash val="solid"/>
            <a:round/>
            <a:headEnd type="none" w="med" len="med"/>
            <a:tailEnd type="none" w="med" len="med"/>
          </a:ln>
        </p:spPr>
      </p:cxnSp>
      <p:sp>
        <p:nvSpPr>
          <p:cNvPr id="257" name="Google Shape;257;p41"/>
          <p:cNvSpPr/>
          <p:nvPr/>
        </p:nvSpPr>
        <p:spPr>
          <a:xfrm>
            <a:off x="9183407" y="4441117"/>
            <a:ext cx="104800" cy="104800"/>
          </a:xfrm>
          <a:prstGeom prst="ellipse">
            <a:avLst/>
          </a:prstGeom>
          <a:solidFill>
            <a:srgbClr val="2874AF"/>
          </a:solidFill>
          <a:ln>
            <a:noFill/>
          </a:ln>
        </p:spPr>
        <p:txBody>
          <a:bodyPr spcFirstLastPara="1" wrap="square" lIns="121900" tIns="121900" rIns="121900" bIns="121900" anchor="ctr" anchorCtr="0">
            <a:noAutofit/>
          </a:bodyPr>
          <a:lstStyle/>
          <a:p>
            <a:endParaRPr sz="2400"/>
          </a:p>
        </p:txBody>
      </p:sp>
      <p:sp>
        <p:nvSpPr>
          <p:cNvPr id="258" name="Google Shape;258;p41"/>
          <p:cNvSpPr txBox="1"/>
          <p:nvPr/>
        </p:nvSpPr>
        <p:spPr>
          <a:xfrm>
            <a:off x="872600" y="3993134"/>
            <a:ext cx="2574800" cy="2297383"/>
          </a:xfrm>
          <a:prstGeom prst="rect">
            <a:avLst/>
          </a:prstGeom>
          <a:noFill/>
          <a:ln>
            <a:noFill/>
          </a:ln>
        </p:spPr>
        <p:txBody>
          <a:bodyPr spcFirstLastPara="1" wrap="square" lIns="121900" tIns="121900" rIns="121900" bIns="121900" anchor="t" anchorCtr="0">
            <a:spAutoFit/>
          </a:bodyPr>
          <a:lstStyle/>
          <a:p>
            <a:r>
              <a:rPr lang="en" sz="1333">
                <a:solidFill>
                  <a:schemeClr val="dk1"/>
                </a:solidFill>
                <a:latin typeface="Proxima Nova"/>
                <a:ea typeface="Proxima Nova"/>
                <a:cs typeface="Proxima Nova"/>
                <a:sym typeface="Proxima Nova"/>
              </a:rPr>
              <a:t>Ellen visits </a:t>
            </a:r>
            <a:r>
              <a:rPr lang="en" sz="1333" b="1">
                <a:solidFill>
                  <a:schemeClr val="dk2"/>
                </a:solidFill>
                <a:latin typeface="Proxima Nova"/>
                <a:ea typeface="Proxima Nova"/>
                <a:cs typeface="Proxima Nova"/>
                <a:sym typeface="Proxima Nova"/>
              </a:rPr>
              <a:t>New Madrid Family Resource Center</a:t>
            </a:r>
            <a:r>
              <a:rPr lang="en" sz="1333">
                <a:solidFill>
                  <a:schemeClr val="dk1"/>
                </a:solidFill>
                <a:latin typeface="Proxima Nova"/>
                <a:ea typeface="Proxima Nova"/>
                <a:cs typeface="Proxima Nova"/>
                <a:sym typeface="Proxima Nova"/>
              </a:rPr>
              <a:t>, the largest social service support agency in her area.</a:t>
            </a:r>
            <a:endParaRPr sz="1333">
              <a:solidFill>
                <a:schemeClr val="dk1"/>
              </a:solidFill>
              <a:latin typeface="Proxima Nova"/>
              <a:ea typeface="Proxima Nova"/>
              <a:cs typeface="Proxima Nova"/>
              <a:sym typeface="Proxima Nova"/>
            </a:endParaRPr>
          </a:p>
          <a:p>
            <a:endParaRPr sz="1333">
              <a:solidFill>
                <a:schemeClr val="dk1"/>
              </a:solidFill>
              <a:latin typeface="Proxima Nova"/>
              <a:ea typeface="Proxima Nova"/>
              <a:cs typeface="Proxima Nova"/>
              <a:sym typeface="Proxima Nova"/>
            </a:endParaRPr>
          </a:p>
          <a:p>
            <a:r>
              <a:rPr lang="en" sz="1333">
                <a:solidFill>
                  <a:schemeClr val="dk1"/>
                </a:solidFill>
                <a:latin typeface="Proxima Nova"/>
                <a:ea typeface="Proxima Nova"/>
                <a:cs typeface="Proxima Nova"/>
                <a:sym typeface="Proxima Nova"/>
              </a:rPr>
              <a:t>The front desk staff has her complete the intake form using a </a:t>
            </a:r>
            <a:r>
              <a:rPr lang="en" sz="1333" b="1">
                <a:solidFill>
                  <a:schemeClr val="dk2"/>
                </a:solidFill>
                <a:latin typeface="Proxima Nova"/>
                <a:ea typeface="Proxima Nova"/>
                <a:cs typeface="Proxima Nova"/>
                <a:sym typeface="Proxima Nova"/>
              </a:rPr>
              <a:t>Unite Us Assistance Request Form </a:t>
            </a:r>
            <a:r>
              <a:rPr lang="en" sz="1333">
                <a:solidFill>
                  <a:schemeClr val="dk1"/>
                </a:solidFill>
                <a:latin typeface="Proxima Nova"/>
                <a:ea typeface="Proxima Nova"/>
                <a:cs typeface="Proxima Nova"/>
                <a:sym typeface="Proxima Nova"/>
              </a:rPr>
              <a:t>housed on their iPad at the front desk.</a:t>
            </a:r>
            <a:endParaRPr sz="1333">
              <a:solidFill>
                <a:schemeClr val="dk1"/>
              </a:solidFill>
              <a:latin typeface="Proxima Nova"/>
              <a:ea typeface="Proxima Nova"/>
              <a:cs typeface="Proxima Nova"/>
              <a:sym typeface="Proxima Nova"/>
            </a:endParaRPr>
          </a:p>
        </p:txBody>
      </p:sp>
      <p:pic>
        <p:nvPicPr>
          <p:cNvPr id="259" name="Google Shape;259;p41"/>
          <p:cNvPicPr preferRelativeResize="0"/>
          <p:nvPr/>
        </p:nvPicPr>
        <p:blipFill>
          <a:blip r:embed="rId6">
            <a:alphaModFix/>
          </a:blip>
          <a:stretch>
            <a:fillRect/>
          </a:stretch>
        </p:blipFill>
        <p:spPr>
          <a:xfrm>
            <a:off x="10441917" y="1246384"/>
            <a:ext cx="849167" cy="876213"/>
          </a:xfrm>
          <a:prstGeom prst="rect">
            <a:avLst/>
          </a:prstGeom>
          <a:noFill/>
          <a:ln>
            <a:noFill/>
          </a:ln>
        </p:spPr>
      </p:pic>
      <p:pic>
        <p:nvPicPr>
          <p:cNvPr id="260" name="Google Shape;260;p41"/>
          <p:cNvPicPr preferRelativeResize="0"/>
          <p:nvPr/>
        </p:nvPicPr>
        <p:blipFill>
          <a:blip r:embed="rId7">
            <a:alphaModFix/>
          </a:blip>
          <a:stretch>
            <a:fillRect/>
          </a:stretch>
        </p:blipFill>
        <p:spPr>
          <a:xfrm>
            <a:off x="10400470" y="2399784"/>
            <a:ext cx="849167" cy="876232"/>
          </a:xfrm>
          <a:prstGeom prst="rect">
            <a:avLst/>
          </a:prstGeom>
          <a:noFill/>
          <a:ln>
            <a:noFill/>
          </a:ln>
        </p:spPr>
      </p:pic>
      <p:sp>
        <p:nvSpPr>
          <p:cNvPr id="261" name="Google Shape;261;p41"/>
          <p:cNvSpPr txBox="1"/>
          <p:nvPr/>
        </p:nvSpPr>
        <p:spPr>
          <a:xfrm>
            <a:off x="3683867" y="3993134"/>
            <a:ext cx="2574800" cy="3169161"/>
          </a:xfrm>
          <a:prstGeom prst="rect">
            <a:avLst/>
          </a:prstGeom>
          <a:noFill/>
          <a:ln>
            <a:noFill/>
          </a:ln>
        </p:spPr>
        <p:txBody>
          <a:bodyPr spcFirstLastPara="1" wrap="square" lIns="121900" tIns="121900" rIns="121900" bIns="121900" anchor="t" anchorCtr="0">
            <a:spAutoFit/>
          </a:bodyPr>
          <a:lstStyle/>
          <a:p>
            <a:r>
              <a:rPr lang="en" sz="1333">
                <a:solidFill>
                  <a:schemeClr val="dk1"/>
                </a:solidFill>
                <a:latin typeface="Proxima Nova"/>
                <a:ea typeface="Proxima Nova"/>
                <a:cs typeface="Proxima Nova"/>
                <a:sym typeface="Proxima Nova"/>
              </a:rPr>
              <a:t>The </a:t>
            </a:r>
            <a:r>
              <a:rPr lang="en" sz="1333" b="1">
                <a:solidFill>
                  <a:schemeClr val="dk2"/>
                </a:solidFill>
                <a:latin typeface="Proxima Nova"/>
                <a:ea typeface="Proxima Nova"/>
                <a:cs typeface="Proxima Nova"/>
                <a:sym typeface="Proxima Nova"/>
              </a:rPr>
              <a:t>Intake Specialist</a:t>
            </a:r>
            <a:r>
              <a:rPr lang="en" sz="1333">
                <a:solidFill>
                  <a:schemeClr val="dk1"/>
                </a:solidFill>
                <a:latin typeface="Proxima Nova"/>
                <a:ea typeface="Proxima Nova"/>
                <a:cs typeface="Proxima Nova"/>
                <a:sym typeface="Proxima Nova"/>
              </a:rPr>
              <a:t> reviews the Assistance Request form, assesses Ellen for additional unmet needs, and gathers more information.</a:t>
            </a:r>
            <a:endParaRPr sz="1333">
              <a:solidFill>
                <a:schemeClr val="dk1"/>
              </a:solidFill>
              <a:latin typeface="Proxima Nova"/>
              <a:ea typeface="Proxima Nova"/>
              <a:cs typeface="Proxima Nova"/>
              <a:sym typeface="Proxima Nova"/>
            </a:endParaRPr>
          </a:p>
          <a:p>
            <a:endParaRPr sz="1333">
              <a:solidFill>
                <a:schemeClr val="dk1"/>
              </a:solidFill>
              <a:latin typeface="Proxima Nova"/>
              <a:ea typeface="Proxima Nova"/>
              <a:cs typeface="Proxima Nova"/>
              <a:sym typeface="Proxima Nova"/>
            </a:endParaRPr>
          </a:p>
          <a:p>
            <a:pPr>
              <a:spcBef>
                <a:spcPts val="400"/>
              </a:spcBef>
            </a:pPr>
            <a:r>
              <a:rPr lang="en" sz="1333">
                <a:solidFill>
                  <a:schemeClr val="accent1"/>
                </a:solidFill>
                <a:latin typeface="Proxima Nova"/>
                <a:ea typeface="Proxima Nova"/>
                <a:cs typeface="Proxima Nova"/>
                <a:sym typeface="Proxima Nova"/>
              </a:rPr>
              <a:t>As they learn of Ellen’s other unmet needs, </a:t>
            </a:r>
            <a:r>
              <a:rPr lang="en" sz="1333" b="1">
                <a:solidFill>
                  <a:schemeClr val="dk2"/>
                </a:solidFill>
                <a:latin typeface="Proxima Nova"/>
                <a:ea typeface="Proxima Nova"/>
                <a:cs typeface="Proxima Nova"/>
                <a:sym typeface="Proxima Nova"/>
              </a:rPr>
              <a:t>program coordinators</a:t>
            </a:r>
            <a:r>
              <a:rPr lang="en" sz="1333">
                <a:solidFill>
                  <a:schemeClr val="accent1"/>
                </a:solidFill>
                <a:latin typeface="Proxima Nova"/>
                <a:ea typeface="Proxima Nova"/>
                <a:cs typeface="Proxima Nova"/>
                <a:sym typeface="Proxima Nova"/>
              </a:rPr>
              <a:t> can create additional internal program referrals.</a:t>
            </a:r>
            <a:endParaRPr sz="1333">
              <a:solidFill>
                <a:schemeClr val="dk1"/>
              </a:solidFill>
              <a:latin typeface="Proxima Nova"/>
              <a:ea typeface="Proxima Nova"/>
              <a:cs typeface="Proxima Nova"/>
              <a:sym typeface="Proxima Nova"/>
            </a:endParaRPr>
          </a:p>
          <a:p>
            <a:endParaRPr sz="1333">
              <a:solidFill>
                <a:schemeClr val="dk1"/>
              </a:solidFill>
              <a:latin typeface="Proxima Nova"/>
              <a:ea typeface="Proxima Nova"/>
              <a:cs typeface="Proxima Nova"/>
              <a:sym typeface="Proxima Nova"/>
            </a:endParaRPr>
          </a:p>
          <a:p>
            <a:endParaRPr sz="1333">
              <a:solidFill>
                <a:schemeClr val="dk1"/>
              </a:solidFill>
              <a:latin typeface="Proxima Nova"/>
              <a:ea typeface="Proxima Nova"/>
              <a:cs typeface="Proxima Nova"/>
              <a:sym typeface="Proxima Nova"/>
            </a:endParaRPr>
          </a:p>
          <a:p>
            <a:endParaRPr sz="1333" b="1">
              <a:solidFill>
                <a:schemeClr val="dk2"/>
              </a:solidFill>
              <a:latin typeface="Proxima Nova"/>
              <a:ea typeface="Proxima Nova"/>
              <a:cs typeface="Proxima Nova"/>
              <a:sym typeface="Proxima Nova"/>
            </a:endParaRPr>
          </a:p>
        </p:txBody>
      </p:sp>
      <p:sp>
        <p:nvSpPr>
          <p:cNvPr id="262" name="Google Shape;262;p41"/>
          <p:cNvSpPr txBox="1"/>
          <p:nvPr/>
        </p:nvSpPr>
        <p:spPr>
          <a:xfrm>
            <a:off x="6534400" y="3993134"/>
            <a:ext cx="2574800" cy="2246152"/>
          </a:xfrm>
          <a:prstGeom prst="rect">
            <a:avLst/>
          </a:prstGeom>
          <a:noFill/>
          <a:ln>
            <a:noFill/>
          </a:ln>
        </p:spPr>
        <p:txBody>
          <a:bodyPr spcFirstLastPara="1" wrap="square" lIns="121900" tIns="121900" rIns="121900" bIns="121900" anchor="t" anchorCtr="0">
            <a:spAutoFit/>
          </a:bodyPr>
          <a:lstStyle/>
          <a:p>
            <a:pPr>
              <a:spcBef>
                <a:spcPts val="400"/>
              </a:spcBef>
            </a:pPr>
            <a:r>
              <a:rPr lang="en" sz="1333">
                <a:solidFill>
                  <a:schemeClr val="dk1"/>
                </a:solidFill>
                <a:latin typeface="Proxima Nova"/>
                <a:ea typeface="Proxima Nova"/>
                <a:cs typeface="Proxima Nova"/>
                <a:sym typeface="Proxima Nova"/>
              </a:rPr>
              <a:t>A referral is made to the </a:t>
            </a:r>
            <a:r>
              <a:rPr lang="en" sz="1333" b="1">
                <a:solidFill>
                  <a:schemeClr val="dk2"/>
                </a:solidFill>
                <a:latin typeface="Proxima Nova"/>
                <a:ea typeface="Proxima Nova"/>
                <a:cs typeface="Proxima Nova"/>
                <a:sym typeface="Proxima Nova"/>
              </a:rPr>
              <a:t>SkillUp job readiness program </a:t>
            </a:r>
            <a:r>
              <a:rPr lang="en" sz="1333">
                <a:solidFill>
                  <a:schemeClr val="dk1"/>
                </a:solidFill>
                <a:latin typeface="Proxima Nova"/>
                <a:ea typeface="Proxima Nova"/>
                <a:cs typeface="Proxima Nova"/>
                <a:sym typeface="Proxima Nova"/>
              </a:rPr>
              <a:t>and the center’s </a:t>
            </a:r>
            <a:r>
              <a:rPr lang="en" sz="1333" b="1">
                <a:solidFill>
                  <a:schemeClr val="dk2"/>
                </a:solidFill>
                <a:latin typeface="Proxima Nova"/>
                <a:ea typeface="Proxima Nova"/>
                <a:cs typeface="Proxima Nova"/>
                <a:sym typeface="Proxima Nova"/>
              </a:rPr>
              <a:t>local</a:t>
            </a:r>
            <a:r>
              <a:rPr lang="en" sz="1333">
                <a:solidFill>
                  <a:srgbClr val="1D1C1D"/>
                </a:solidFill>
                <a:latin typeface="Proxima Nova"/>
                <a:ea typeface="Proxima Nova"/>
                <a:cs typeface="Proxima Nova"/>
                <a:sym typeface="Proxima Nova"/>
              </a:rPr>
              <a:t> </a:t>
            </a:r>
            <a:r>
              <a:rPr lang="en" sz="1333" b="1">
                <a:solidFill>
                  <a:schemeClr val="dk2"/>
                </a:solidFill>
                <a:latin typeface="Proxima Nova"/>
                <a:ea typeface="Proxima Nova"/>
                <a:cs typeface="Proxima Nova"/>
                <a:sym typeface="Proxima Nova"/>
              </a:rPr>
              <a:t>diaper bank.</a:t>
            </a:r>
            <a:endParaRPr sz="1333" b="1">
              <a:solidFill>
                <a:schemeClr val="dk2"/>
              </a:solidFill>
              <a:latin typeface="Proxima Nova"/>
              <a:ea typeface="Proxima Nova"/>
              <a:cs typeface="Proxima Nova"/>
              <a:sym typeface="Proxima Nova"/>
            </a:endParaRPr>
          </a:p>
          <a:p>
            <a:pPr>
              <a:spcBef>
                <a:spcPts val="400"/>
              </a:spcBef>
            </a:pPr>
            <a:endParaRPr sz="1333" b="1">
              <a:solidFill>
                <a:schemeClr val="dk2"/>
              </a:solidFill>
              <a:latin typeface="Proxima Nova"/>
              <a:ea typeface="Proxima Nova"/>
              <a:cs typeface="Proxima Nova"/>
              <a:sym typeface="Proxima Nova"/>
            </a:endParaRPr>
          </a:p>
          <a:p>
            <a:pPr>
              <a:spcBef>
                <a:spcPts val="400"/>
              </a:spcBef>
            </a:pPr>
            <a:r>
              <a:rPr lang="en" sz="1333">
                <a:solidFill>
                  <a:schemeClr val="dk1"/>
                </a:solidFill>
                <a:latin typeface="Proxima Nova"/>
                <a:ea typeface="Proxima Nova"/>
                <a:cs typeface="Proxima Nova"/>
                <a:sym typeface="Proxima Nova"/>
              </a:rPr>
              <a:t>These additional internal referrals allow Ellen to receive care from multiple programs, </a:t>
            </a:r>
            <a:r>
              <a:rPr lang="en" sz="1333" b="1">
                <a:solidFill>
                  <a:schemeClr val="dk2"/>
                </a:solidFill>
                <a:latin typeface="Proxima Nova"/>
                <a:ea typeface="Proxima Nova"/>
                <a:cs typeface="Proxima Nova"/>
                <a:sym typeface="Proxima Nova"/>
              </a:rPr>
              <a:t>all at the same place</a:t>
            </a:r>
            <a:r>
              <a:rPr lang="en" sz="1333">
                <a:solidFill>
                  <a:schemeClr val="dk1"/>
                </a:solidFill>
                <a:latin typeface="Proxima Nova"/>
                <a:ea typeface="Proxima Nova"/>
                <a:cs typeface="Proxima Nova"/>
                <a:sym typeface="Proxima Nova"/>
              </a:rPr>
              <a:t>.</a:t>
            </a:r>
            <a:endParaRPr sz="1333">
              <a:solidFill>
                <a:schemeClr val="dk1"/>
              </a:solidFill>
              <a:latin typeface="Proxima Nova"/>
              <a:ea typeface="Proxima Nova"/>
              <a:cs typeface="Proxima Nova"/>
              <a:sym typeface="Proxima Nova"/>
            </a:endParaRPr>
          </a:p>
        </p:txBody>
      </p:sp>
      <p:sp>
        <p:nvSpPr>
          <p:cNvPr id="263" name="Google Shape;263;p41"/>
          <p:cNvSpPr txBox="1"/>
          <p:nvPr/>
        </p:nvSpPr>
        <p:spPr>
          <a:xfrm>
            <a:off x="9423500" y="3993134"/>
            <a:ext cx="2574800" cy="2451272"/>
          </a:xfrm>
          <a:prstGeom prst="rect">
            <a:avLst/>
          </a:prstGeom>
          <a:noFill/>
          <a:ln>
            <a:noFill/>
          </a:ln>
        </p:spPr>
        <p:txBody>
          <a:bodyPr spcFirstLastPara="1" wrap="square" lIns="121900" tIns="121900" rIns="121900" bIns="121900" anchor="t" anchorCtr="0">
            <a:spAutoFit/>
          </a:bodyPr>
          <a:lstStyle/>
          <a:p>
            <a:pPr>
              <a:spcBef>
                <a:spcPts val="400"/>
              </a:spcBef>
            </a:pPr>
            <a:r>
              <a:rPr lang="en" sz="1333" b="1">
                <a:solidFill>
                  <a:schemeClr val="dk2"/>
                </a:solidFill>
                <a:highlight>
                  <a:schemeClr val="lt1"/>
                </a:highlight>
                <a:latin typeface="Proxima Nova"/>
                <a:ea typeface="Proxima Nova"/>
                <a:cs typeface="Proxima Nova"/>
                <a:sym typeface="Proxima Nova"/>
              </a:rPr>
              <a:t>Resolution: </a:t>
            </a:r>
            <a:r>
              <a:rPr lang="en" sz="1333">
                <a:solidFill>
                  <a:schemeClr val="dk1"/>
                </a:solidFill>
                <a:latin typeface="Proxima Nova"/>
                <a:ea typeface="Proxima Nova"/>
                <a:cs typeface="Proxima Nova"/>
                <a:sym typeface="Proxima Nova"/>
              </a:rPr>
              <a:t>As Ellen receives care, the team receives automated updates and is able to</a:t>
            </a:r>
            <a:r>
              <a:rPr lang="en" sz="1333">
                <a:solidFill>
                  <a:srgbClr val="1D1C1D"/>
                </a:solidFill>
                <a:latin typeface="Proxima Nova"/>
                <a:ea typeface="Proxima Nova"/>
                <a:cs typeface="Proxima Nova"/>
                <a:sym typeface="Proxima Nova"/>
              </a:rPr>
              <a:t> </a:t>
            </a:r>
            <a:r>
              <a:rPr lang="en" sz="1333" b="1">
                <a:solidFill>
                  <a:schemeClr val="dk2"/>
                </a:solidFill>
                <a:latin typeface="Proxima Nova"/>
                <a:ea typeface="Proxima Nova"/>
                <a:cs typeface="Proxima Nova"/>
                <a:sym typeface="Proxima Nova"/>
              </a:rPr>
              <a:t>close the loop</a:t>
            </a:r>
            <a:r>
              <a:rPr lang="en" sz="1333">
                <a:solidFill>
                  <a:srgbClr val="1D1C1D"/>
                </a:solidFill>
                <a:latin typeface="Proxima Nova"/>
                <a:ea typeface="Proxima Nova"/>
                <a:cs typeface="Proxima Nova"/>
                <a:sym typeface="Proxima Nova"/>
              </a:rPr>
              <a:t> o</a:t>
            </a:r>
            <a:r>
              <a:rPr lang="en" sz="1333">
                <a:solidFill>
                  <a:schemeClr val="dk1"/>
                </a:solidFill>
                <a:latin typeface="Proxima Nova"/>
                <a:ea typeface="Proxima Nova"/>
                <a:cs typeface="Proxima Nova"/>
                <a:sym typeface="Proxima Nova"/>
              </a:rPr>
              <a:t>n her total health journey.</a:t>
            </a:r>
            <a:endParaRPr sz="1333">
              <a:solidFill>
                <a:schemeClr val="dk1"/>
              </a:solidFill>
              <a:highlight>
                <a:schemeClr val="lt1"/>
              </a:highlight>
              <a:latin typeface="Proxima Nova"/>
              <a:ea typeface="Proxima Nova"/>
              <a:cs typeface="Proxima Nova"/>
              <a:sym typeface="Proxima Nova"/>
            </a:endParaRPr>
          </a:p>
          <a:p>
            <a:pPr>
              <a:spcBef>
                <a:spcPts val="400"/>
              </a:spcBef>
            </a:pPr>
            <a:endParaRPr sz="1333">
              <a:solidFill>
                <a:schemeClr val="dk1"/>
              </a:solidFill>
              <a:highlight>
                <a:schemeClr val="lt1"/>
              </a:highlight>
              <a:latin typeface="Proxima Nova"/>
              <a:ea typeface="Proxima Nova"/>
              <a:cs typeface="Proxima Nova"/>
              <a:sym typeface="Proxima Nova"/>
            </a:endParaRPr>
          </a:p>
          <a:p>
            <a:pPr>
              <a:spcBef>
                <a:spcPts val="400"/>
              </a:spcBef>
            </a:pPr>
            <a:r>
              <a:rPr lang="en" sz="1333">
                <a:solidFill>
                  <a:schemeClr val="dk1"/>
                </a:solidFill>
                <a:highlight>
                  <a:schemeClr val="lt1"/>
                </a:highlight>
                <a:latin typeface="Proxima Nova"/>
                <a:ea typeface="Proxima Nova"/>
                <a:cs typeface="Proxima Nova"/>
                <a:sym typeface="Proxima Nova"/>
              </a:rPr>
              <a:t>The </a:t>
            </a:r>
            <a:r>
              <a:rPr lang="en" sz="1333" b="1">
                <a:solidFill>
                  <a:schemeClr val="dk2"/>
                </a:solidFill>
                <a:highlight>
                  <a:schemeClr val="lt1"/>
                </a:highlight>
                <a:latin typeface="Proxima Nova"/>
                <a:ea typeface="Proxima Nova"/>
                <a:cs typeface="Proxima Nova"/>
                <a:sym typeface="Proxima Nova"/>
              </a:rPr>
              <a:t>Executive Director </a:t>
            </a:r>
            <a:r>
              <a:rPr lang="en" sz="1333">
                <a:solidFill>
                  <a:schemeClr val="dk1"/>
                </a:solidFill>
                <a:highlight>
                  <a:schemeClr val="lt1"/>
                </a:highlight>
                <a:latin typeface="Proxima Nova"/>
                <a:ea typeface="Proxima Nova"/>
                <a:cs typeface="Proxima Nova"/>
                <a:sym typeface="Proxima Nova"/>
              </a:rPr>
              <a:t>can track </a:t>
            </a:r>
            <a:r>
              <a:rPr lang="en" sz="1333" b="1">
                <a:solidFill>
                  <a:schemeClr val="dk1"/>
                </a:solidFill>
                <a:highlight>
                  <a:schemeClr val="lt1"/>
                </a:highlight>
                <a:latin typeface="Proxima Nova"/>
                <a:ea typeface="Proxima Nova"/>
                <a:cs typeface="Proxima Nova"/>
                <a:sym typeface="Proxima Nova"/>
              </a:rPr>
              <a:t>all</a:t>
            </a:r>
            <a:r>
              <a:rPr lang="en" sz="1333">
                <a:solidFill>
                  <a:schemeClr val="dk1"/>
                </a:solidFill>
                <a:highlight>
                  <a:schemeClr val="lt1"/>
                </a:highlight>
                <a:latin typeface="Proxima Nova"/>
                <a:ea typeface="Proxima Nova"/>
                <a:cs typeface="Proxima Nova"/>
                <a:sym typeface="Proxima Nova"/>
              </a:rPr>
              <a:t> clients served using available data for grant reports and applications.</a:t>
            </a:r>
            <a:endParaRPr sz="1333">
              <a:solidFill>
                <a:schemeClr val="dk1"/>
              </a:solidFill>
              <a:latin typeface="Proxima Nova"/>
              <a:ea typeface="Proxima Nova"/>
              <a:cs typeface="Proxima Nova"/>
              <a:sym typeface="Proxima Nova"/>
            </a:endParaRPr>
          </a:p>
        </p:txBody>
      </p:sp>
      <p:sp>
        <p:nvSpPr>
          <p:cNvPr id="264" name="Google Shape;264;p41"/>
          <p:cNvSpPr/>
          <p:nvPr/>
        </p:nvSpPr>
        <p:spPr>
          <a:xfrm>
            <a:off x="-1981200" y="5130800"/>
            <a:ext cx="1885600" cy="1584800"/>
          </a:xfrm>
          <a:prstGeom prst="rect">
            <a:avLst/>
          </a:prstGeom>
          <a:solidFill>
            <a:srgbClr val="F4CCCC"/>
          </a:solidFill>
          <a:ln>
            <a:noFill/>
          </a:ln>
        </p:spPr>
        <p:txBody>
          <a:bodyPr spcFirstLastPara="1" wrap="square" lIns="121900" tIns="121900" rIns="121900" bIns="121900" anchor="ctr" anchorCtr="0">
            <a:noAutofit/>
          </a:bodyPr>
          <a:lstStyle/>
          <a:p>
            <a:pPr>
              <a:buClr>
                <a:srgbClr val="000000"/>
              </a:buClr>
              <a:buSzPts val="900"/>
            </a:pPr>
            <a:r>
              <a:rPr lang="en" sz="1200" b="1">
                <a:latin typeface="Proxima Nova"/>
                <a:ea typeface="Proxima Nova"/>
                <a:cs typeface="Proxima Nova"/>
                <a:sym typeface="Proxima Nova"/>
              </a:rPr>
              <a:t>*Note that assistance request forms can also be made available via a QR code during instances in which there is a rush of people seeking assistance</a:t>
            </a:r>
            <a:endParaRPr sz="1200" b="1">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ty speech bubbles">
            <a:extLst>
              <a:ext uri="{FF2B5EF4-FFF2-40B4-BE49-F238E27FC236}">
                <a16:creationId xmlns:a16="http://schemas.microsoft.com/office/drawing/2014/main" id="{B15FF223-EC01-859D-F406-5BEBEC83E56B}"/>
              </a:ext>
            </a:extLst>
          </p:cNvPr>
          <p:cNvPicPr>
            <a:picLocks noChangeAspect="1"/>
          </p:cNvPicPr>
          <p:nvPr/>
        </p:nvPicPr>
        <p:blipFill>
          <a:blip r:embed="rId2"/>
          <a:stretch>
            <a:fillRect/>
          </a:stretch>
        </p:blipFill>
        <p:spPr>
          <a:xfrm>
            <a:off x="-340468" y="-1409548"/>
            <a:ext cx="12821055" cy="8545284"/>
          </a:xfrm>
          <a:prstGeom prst="rect">
            <a:avLst/>
          </a:prstGeom>
        </p:spPr>
      </p:pic>
    </p:spTree>
    <p:extLst>
      <p:ext uri="{BB962C8B-B14F-4D97-AF65-F5344CB8AC3E}">
        <p14:creationId xmlns:p14="http://schemas.microsoft.com/office/powerpoint/2010/main" val="33436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C9E414-F4E8-A36B-7AA2-AC4E1FF5A601}"/>
              </a:ext>
            </a:extLst>
          </p:cNvPr>
          <p:cNvSpPr/>
          <p:nvPr/>
        </p:nvSpPr>
        <p:spPr bwMode="auto">
          <a:xfrm>
            <a:off x="2454068" y="340888"/>
            <a:ext cx="7271699" cy="755883"/>
          </a:xfrm>
          <a:prstGeom prst="rect">
            <a:avLst/>
          </a:prstGeom>
          <a:solidFill>
            <a:srgbClr val="47A8C0"/>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3000" b="1" dirty="0">
                <a:solidFill>
                  <a:schemeClr val="bg1"/>
                </a:solidFill>
                <a:latin typeface="Arial" panose="020B0604020202020204" pitchFamily="34" charset="0"/>
                <a:cs typeface="Arial" panose="020B0604020202020204" pitchFamily="34" charset="0"/>
              </a:rPr>
              <a:t>Future data presentation dates</a:t>
            </a:r>
          </a:p>
        </p:txBody>
      </p:sp>
      <p:sp>
        <p:nvSpPr>
          <p:cNvPr id="3" name="Rectangle 2">
            <a:extLst>
              <a:ext uri="{FF2B5EF4-FFF2-40B4-BE49-F238E27FC236}">
                <a16:creationId xmlns:a16="http://schemas.microsoft.com/office/drawing/2014/main" id="{2E3A8C73-7459-D473-9781-0EEF5650CDF4}"/>
              </a:ext>
            </a:extLst>
          </p:cNvPr>
          <p:cNvSpPr/>
          <p:nvPr/>
        </p:nvSpPr>
        <p:spPr>
          <a:xfrm>
            <a:off x="248575" y="1595535"/>
            <a:ext cx="11674136" cy="4805265"/>
          </a:xfrm>
          <a:prstGeom prst="rect">
            <a:avLst/>
          </a:prstGeom>
          <a:solidFill>
            <a:srgbClr val="A34F9A">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D0DF54B-713B-5D16-8B22-F8144C9F3380}"/>
              </a:ext>
            </a:extLst>
          </p:cNvPr>
          <p:cNvSpPr txBox="1"/>
          <p:nvPr/>
        </p:nvSpPr>
        <p:spPr>
          <a:xfrm>
            <a:off x="1343608" y="2267339"/>
            <a:ext cx="9965094" cy="3170099"/>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chemeClr val="bg1"/>
                </a:solidFill>
              </a:rPr>
              <a:t>July 13, 2023 11a-noon zoom</a:t>
            </a:r>
          </a:p>
          <a:p>
            <a:pPr marL="285750" indent="-285750">
              <a:buFont typeface="Arial" panose="020B0604020202020204" pitchFamily="34" charset="0"/>
              <a:buChar char="•"/>
            </a:pPr>
            <a:r>
              <a:rPr lang="en-US" sz="4000" dirty="0">
                <a:solidFill>
                  <a:schemeClr val="bg1"/>
                </a:solidFill>
              </a:rPr>
              <a:t>Oct 12, 2023 11a-1p in person, location </a:t>
            </a:r>
            <a:r>
              <a:rPr lang="en-US" sz="4000" dirty="0" err="1">
                <a:solidFill>
                  <a:schemeClr val="bg1"/>
                </a:solidFill>
              </a:rPr>
              <a:t>tbd</a:t>
            </a:r>
            <a:endParaRPr lang="en-US" sz="4000" dirty="0">
              <a:solidFill>
                <a:schemeClr val="bg1"/>
              </a:solidFill>
            </a:endParaRPr>
          </a:p>
          <a:p>
            <a:pPr marL="285750" indent="-285750">
              <a:buFont typeface="Arial" panose="020B0604020202020204" pitchFamily="34" charset="0"/>
              <a:buChar char="•"/>
            </a:pPr>
            <a:endParaRPr lang="en-US" sz="4000" dirty="0">
              <a:solidFill>
                <a:schemeClr val="bg1"/>
              </a:solidFill>
            </a:endParaRPr>
          </a:p>
          <a:p>
            <a:r>
              <a:rPr lang="en-US" sz="4000" dirty="0">
                <a:solidFill>
                  <a:schemeClr val="bg1"/>
                </a:solidFill>
              </a:rPr>
              <a:t>*Calendar invites are sent to the contact given for the organization. Always feel free to share.</a:t>
            </a:r>
          </a:p>
        </p:txBody>
      </p:sp>
    </p:spTree>
    <p:extLst>
      <p:ext uri="{BB962C8B-B14F-4D97-AF65-F5344CB8AC3E}">
        <p14:creationId xmlns:p14="http://schemas.microsoft.com/office/powerpoint/2010/main" val="241194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923535F0-AA73-7163-66E1-67A68624C28C}"/>
              </a:ext>
            </a:extLst>
          </p:cNvPr>
          <p:cNvPicPr>
            <a:picLocks noChangeAspect="1"/>
          </p:cNvPicPr>
          <p:nvPr/>
        </p:nvPicPr>
        <p:blipFill>
          <a:blip r:embed="rId2"/>
          <a:stretch>
            <a:fillRect/>
          </a:stretch>
        </p:blipFill>
        <p:spPr>
          <a:xfrm>
            <a:off x="1909731" y="645590"/>
            <a:ext cx="8372538" cy="5982179"/>
          </a:xfrm>
          <a:prstGeom prst="rect">
            <a:avLst/>
          </a:prstGeom>
        </p:spPr>
      </p:pic>
    </p:spTree>
    <p:extLst>
      <p:ext uri="{BB962C8B-B14F-4D97-AF65-F5344CB8AC3E}">
        <p14:creationId xmlns:p14="http://schemas.microsoft.com/office/powerpoint/2010/main" val="418321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A1B5509-D5E5-A7DF-C4A8-4F01983B9091}"/>
              </a:ext>
            </a:extLst>
          </p:cNvPr>
          <p:cNvPicPr>
            <a:picLocks noChangeAspect="1"/>
          </p:cNvPicPr>
          <p:nvPr/>
        </p:nvPicPr>
        <p:blipFill>
          <a:blip r:embed="rId2"/>
          <a:stretch>
            <a:fillRect/>
          </a:stretch>
        </p:blipFill>
        <p:spPr>
          <a:xfrm>
            <a:off x="1227131" y="349093"/>
            <a:ext cx="10128224" cy="6159814"/>
          </a:xfrm>
          <a:prstGeom prst="rect">
            <a:avLst/>
          </a:prstGeom>
        </p:spPr>
      </p:pic>
      <p:pic>
        <p:nvPicPr>
          <p:cNvPr id="4" name="Graphic 3" descr="Cursor with solid fill">
            <a:extLst>
              <a:ext uri="{FF2B5EF4-FFF2-40B4-BE49-F238E27FC236}">
                <a16:creationId xmlns:a16="http://schemas.microsoft.com/office/drawing/2014/main" id="{0E531B7C-5D0E-3A6F-054D-2AF065DF59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9310" y="349093"/>
            <a:ext cx="1743866" cy="1743866"/>
          </a:xfrm>
          <a:prstGeom prst="rect">
            <a:avLst/>
          </a:prstGeom>
        </p:spPr>
      </p:pic>
    </p:spTree>
    <p:extLst>
      <p:ext uri="{BB962C8B-B14F-4D97-AF65-F5344CB8AC3E}">
        <p14:creationId xmlns:p14="http://schemas.microsoft.com/office/powerpoint/2010/main" val="264271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017E9-989D-08D1-04ED-D60451E27157}"/>
              </a:ext>
            </a:extLst>
          </p:cNvPr>
          <p:cNvSpPr txBox="1"/>
          <p:nvPr/>
        </p:nvSpPr>
        <p:spPr>
          <a:xfrm>
            <a:off x="2643696" y="1438607"/>
            <a:ext cx="7531810" cy="1649811"/>
          </a:xfrm>
          <a:prstGeom prst="rect">
            <a:avLst/>
          </a:prstGeom>
          <a:noFill/>
        </p:spPr>
        <p:txBody>
          <a:bodyPr wrap="square" numCol="1">
            <a:sp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Caring Communities Mississippi County</a:t>
            </a:r>
          </a:p>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Birthright of Cape and Marble Hill</a:t>
            </a:r>
          </a:p>
          <a:p>
            <a:pPr marL="342900" marR="0" lvl="0" indent="-342900">
              <a:lnSpc>
                <a:spcPct val="107000"/>
              </a:lnSpc>
              <a:spcBef>
                <a:spcPts val="0"/>
              </a:spcBef>
              <a:spcAft>
                <a:spcPts val="0"/>
              </a:spcAft>
              <a:buFont typeface="Symbol" panose="05050102010706020507" pitchFamily="18" charset="2"/>
              <a:buChar char=""/>
            </a:pPr>
            <a:r>
              <a:rPr lang="en-US" sz="3200" b="1" dirty="0">
                <a:solidFill>
                  <a:srgbClr val="47A8C0"/>
                </a:solidFill>
                <a:effectLst/>
                <a:latin typeface="Calibri" panose="020F0502020204030204" pitchFamily="34" charset="0"/>
                <a:ea typeface="Calibri" panose="020F0502020204030204" pitchFamily="34" charset="0"/>
                <a:cs typeface="Times New Roman" panose="02020603050405020304" pitchFamily="18" charset="0"/>
              </a:rPr>
              <a:t>*Bootheel Babies and Families</a:t>
            </a:r>
          </a:p>
        </p:txBody>
      </p:sp>
      <p:sp>
        <p:nvSpPr>
          <p:cNvPr id="5" name="TextBox 4">
            <a:extLst>
              <a:ext uri="{FF2B5EF4-FFF2-40B4-BE49-F238E27FC236}">
                <a16:creationId xmlns:a16="http://schemas.microsoft.com/office/drawing/2014/main" id="{94AF9352-4F1A-6B5C-002B-748B69AAB121}"/>
              </a:ext>
            </a:extLst>
          </p:cNvPr>
          <p:cNvSpPr txBox="1"/>
          <p:nvPr/>
        </p:nvSpPr>
        <p:spPr>
          <a:xfrm>
            <a:off x="2643696" y="412596"/>
            <a:ext cx="6904607" cy="721736"/>
          </a:xfrm>
          <a:prstGeom prst="rect">
            <a:avLst/>
          </a:prstGeom>
          <a:noFill/>
        </p:spPr>
        <p:txBody>
          <a:bodyPr wrap="square">
            <a:spAutoFit/>
          </a:bodyPr>
          <a:lstStyle/>
          <a:p>
            <a:pPr marL="0" marR="0" algn="ctr">
              <a:lnSpc>
                <a:spcPct val="107000"/>
              </a:lnSpc>
              <a:spcBef>
                <a:spcPts val="0"/>
              </a:spcBef>
              <a:spcAft>
                <a:spcPts val="800"/>
              </a:spcAft>
            </a:pPr>
            <a:r>
              <a:rPr lang="en-US" sz="4000" b="1" u="sng" dirty="0">
                <a:solidFill>
                  <a:srgbClr val="A24399"/>
                </a:solidFill>
                <a:effectLst/>
                <a:latin typeface="Calibri" panose="020F0502020204030204" pitchFamily="34" charset="0"/>
                <a:ea typeface="Calibri" panose="020F0502020204030204" pitchFamily="34" charset="0"/>
                <a:cs typeface="Times New Roman" panose="02020603050405020304" pitchFamily="18" charset="0"/>
              </a:rPr>
              <a:t>Partne</a:t>
            </a:r>
            <a:r>
              <a:rPr lang="en-US" sz="4000" b="1" u="sng" dirty="0">
                <a:solidFill>
                  <a:srgbClr val="A24399"/>
                </a:solidFill>
                <a:latin typeface="Calibri" panose="020F0502020204030204" pitchFamily="34" charset="0"/>
                <a:ea typeface="Calibri" panose="020F0502020204030204" pitchFamily="34" charset="0"/>
                <a:cs typeface="Times New Roman" panose="02020603050405020304" pitchFamily="18" charset="0"/>
              </a:rPr>
              <a:t>rs added in 3</a:t>
            </a:r>
            <a:r>
              <a:rPr lang="en-US" sz="4000" b="1" u="sng" baseline="30000" dirty="0">
                <a:solidFill>
                  <a:srgbClr val="A24399"/>
                </a:solidFill>
                <a:latin typeface="Calibri" panose="020F0502020204030204" pitchFamily="34" charset="0"/>
                <a:ea typeface="Calibri" panose="020F0502020204030204" pitchFamily="34" charset="0"/>
                <a:cs typeface="Times New Roman" panose="02020603050405020304" pitchFamily="18" charset="0"/>
              </a:rPr>
              <a:t>rd</a:t>
            </a:r>
            <a:r>
              <a:rPr lang="en-US" sz="4000" b="1" u="sng" dirty="0">
                <a:solidFill>
                  <a:srgbClr val="A24399"/>
                </a:solidFill>
                <a:latin typeface="Calibri" panose="020F0502020204030204" pitchFamily="34" charset="0"/>
                <a:ea typeface="Calibri" panose="020F0502020204030204" pitchFamily="34" charset="0"/>
                <a:cs typeface="Times New Roman" panose="02020603050405020304" pitchFamily="18" charset="0"/>
              </a:rPr>
              <a:t> Quarter</a:t>
            </a:r>
            <a:endParaRPr lang="en-US" sz="4000" u="sng" dirty="0">
              <a:solidFill>
                <a:srgbClr val="A2439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descr="A picture containing text, indoor&#10;&#10;Description automatically generated">
            <a:extLst>
              <a:ext uri="{FF2B5EF4-FFF2-40B4-BE49-F238E27FC236}">
                <a16:creationId xmlns:a16="http://schemas.microsoft.com/office/drawing/2014/main" id="{2539F074-DDF5-A9BC-57BB-107299F0EF01}"/>
              </a:ext>
            </a:extLst>
          </p:cNvPr>
          <p:cNvPicPr>
            <a:picLocks noChangeAspect="1"/>
          </p:cNvPicPr>
          <p:nvPr/>
        </p:nvPicPr>
        <p:blipFill>
          <a:blip r:embed="rId2"/>
          <a:stretch>
            <a:fillRect/>
          </a:stretch>
        </p:blipFill>
        <p:spPr>
          <a:xfrm>
            <a:off x="8030835" y="3088418"/>
            <a:ext cx="3930675" cy="3769582"/>
          </a:xfrm>
          <a:prstGeom prst="rect">
            <a:avLst/>
          </a:prstGeom>
        </p:spPr>
      </p:pic>
    </p:spTree>
    <p:extLst>
      <p:ext uri="{BB962C8B-B14F-4D97-AF65-F5344CB8AC3E}">
        <p14:creationId xmlns:p14="http://schemas.microsoft.com/office/powerpoint/2010/main" val="8875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EC4A7-BB10-8E4E-964F-35B30CF8CCAB}"/>
              </a:ext>
            </a:extLst>
          </p:cNvPr>
          <p:cNvSpPr/>
          <p:nvPr/>
        </p:nvSpPr>
        <p:spPr bwMode="auto">
          <a:xfrm>
            <a:off x="4800600" y="4648857"/>
            <a:ext cx="6697717" cy="1467025"/>
          </a:xfrm>
          <a:prstGeom prst="rect">
            <a:avLst/>
          </a:prstGeom>
          <a:noFill/>
          <a:ln w="9525">
            <a:noFill/>
            <a:round/>
            <a:headEnd/>
            <a:tailEnd/>
          </a:ln>
        </p:spPr>
        <p:txBody>
          <a:bodyPr vert="horz" wrap="square" lIns="274320" tIns="45720" rIns="91440" bIns="45720" numCol="1" rtlCol="0" anchor="ctr" anchorCtr="0" compatLnSpc="1">
            <a:prstTxWarp prst="textNoShape">
              <a:avLst/>
            </a:prstTxWarp>
          </a:bodyPr>
          <a:lstStyle/>
          <a:p>
            <a:pPr algn="r"/>
            <a:endParaRPr lang="en-US" sz="2200" dirty="0"/>
          </a:p>
        </p:txBody>
      </p:sp>
      <p:pic>
        <p:nvPicPr>
          <p:cNvPr id="7" name="Picture 6" descr="A screenshot of a video game&#10;&#10;Description automatically generated with medium confidence">
            <a:extLst>
              <a:ext uri="{FF2B5EF4-FFF2-40B4-BE49-F238E27FC236}">
                <a16:creationId xmlns:a16="http://schemas.microsoft.com/office/drawing/2014/main" id="{539D19B8-C361-CF42-9A98-8D5DDFF30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974" y="5329676"/>
            <a:ext cx="2217903" cy="812585"/>
          </a:xfrm>
          <a:prstGeom prst="rect">
            <a:avLst/>
          </a:prstGeom>
        </p:spPr>
      </p:pic>
      <p:sp>
        <p:nvSpPr>
          <p:cNvPr id="2" name="Rectangle 1">
            <a:extLst>
              <a:ext uri="{FF2B5EF4-FFF2-40B4-BE49-F238E27FC236}">
                <a16:creationId xmlns:a16="http://schemas.microsoft.com/office/drawing/2014/main" id="{598AEE34-D307-2BAF-551F-64878597E90D}"/>
              </a:ext>
            </a:extLst>
          </p:cNvPr>
          <p:cNvSpPr/>
          <p:nvPr/>
        </p:nvSpPr>
        <p:spPr bwMode="auto">
          <a:xfrm>
            <a:off x="2454068" y="281829"/>
            <a:ext cx="7271699" cy="978581"/>
          </a:xfrm>
          <a:prstGeom prst="rect">
            <a:avLst/>
          </a:prstGeom>
          <a:solidFill>
            <a:srgbClr val="47A8C0"/>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3000" b="1" dirty="0">
                <a:solidFill>
                  <a:schemeClr val="bg1"/>
                </a:solidFill>
                <a:latin typeface="Arial" panose="020B0604020202020204" pitchFamily="34" charset="0"/>
                <a:cs typeface="Arial" panose="020B0604020202020204" pitchFamily="34" charset="0"/>
              </a:rPr>
              <a:t>Self referral link on BBF website bootheelbabies.org</a:t>
            </a:r>
          </a:p>
        </p:txBody>
      </p:sp>
      <p:sp>
        <p:nvSpPr>
          <p:cNvPr id="11" name="TextBox 10">
            <a:extLst>
              <a:ext uri="{FF2B5EF4-FFF2-40B4-BE49-F238E27FC236}">
                <a16:creationId xmlns:a16="http://schemas.microsoft.com/office/drawing/2014/main" id="{CA968082-C5F8-369C-A778-0624546643A2}"/>
              </a:ext>
            </a:extLst>
          </p:cNvPr>
          <p:cNvSpPr txBox="1"/>
          <p:nvPr/>
        </p:nvSpPr>
        <p:spPr>
          <a:xfrm>
            <a:off x="9322672" y="6240113"/>
            <a:ext cx="2836506" cy="553998"/>
          </a:xfrm>
          <a:prstGeom prst="rect">
            <a:avLst/>
          </a:prstGeom>
          <a:noFill/>
        </p:spPr>
        <p:txBody>
          <a:bodyPr wrap="square">
            <a:spAutoFit/>
          </a:bodyPr>
          <a:lstStyle/>
          <a:p>
            <a:r>
              <a:rPr lang="en-US" sz="1000" dirty="0">
                <a:hlinkClick r:id="rId3"/>
              </a:rPr>
              <a:t>Bootheel Babies – Bootheel Babies and Families is a comprehensive community effort to reduce infant mortality in Southeast Missouri</a:t>
            </a:r>
            <a:endParaRPr lang="en-US" sz="1000" dirty="0"/>
          </a:p>
        </p:txBody>
      </p:sp>
      <p:pic>
        <p:nvPicPr>
          <p:cNvPr id="8" name="Picture 7" descr="Graphical user interface, text&#10;&#10;Description automatically generated">
            <a:extLst>
              <a:ext uri="{FF2B5EF4-FFF2-40B4-BE49-F238E27FC236}">
                <a16:creationId xmlns:a16="http://schemas.microsoft.com/office/drawing/2014/main" id="{9E81BFAA-9876-1201-F986-64CECD0B103C}"/>
              </a:ext>
            </a:extLst>
          </p:cNvPr>
          <p:cNvPicPr>
            <a:picLocks noChangeAspect="1"/>
          </p:cNvPicPr>
          <p:nvPr/>
        </p:nvPicPr>
        <p:blipFill>
          <a:blip r:embed="rId4"/>
          <a:stretch>
            <a:fillRect/>
          </a:stretch>
        </p:blipFill>
        <p:spPr>
          <a:xfrm>
            <a:off x="2806672" y="1345848"/>
            <a:ext cx="6268356" cy="4651017"/>
          </a:xfrm>
          <a:prstGeom prst="rect">
            <a:avLst/>
          </a:prstGeom>
        </p:spPr>
      </p:pic>
      <p:pic>
        <p:nvPicPr>
          <p:cNvPr id="10" name="Graphic 9" descr="Cursor with solid fill">
            <a:extLst>
              <a:ext uri="{FF2B5EF4-FFF2-40B4-BE49-F238E27FC236}">
                <a16:creationId xmlns:a16="http://schemas.microsoft.com/office/drawing/2014/main" id="{3E3C8C4E-4C96-F0DF-CC75-3AEBB6873A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8836" y="1970943"/>
            <a:ext cx="1743866" cy="1743866"/>
          </a:xfrm>
          <a:prstGeom prst="rect">
            <a:avLst/>
          </a:prstGeom>
        </p:spPr>
      </p:pic>
    </p:spTree>
    <p:extLst>
      <p:ext uri="{BB962C8B-B14F-4D97-AF65-F5344CB8AC3E}">
        <p14:creationId xmlns:p14="http://schemas.microsoft.com/office/powerpoint/2010/main" val="419146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EC4A7-BB10-8E4E-964F-35B30CF8CCAB}"/>
              </a:ext>
            </a:extLst>
          </p:cNvPr>
          <p:cNvSpPr/>
          <p:nvPr/>
        </p:nvSpPr>
        <p:spPr bwMode="auto">
          <a:xfrm>
            <a:off x="4800600" y="4648857"/>
            <a:ext cx="6697717" cy="1467025"/>
          </a:xfrm>
          <a:prstGeom prst="rect">
            <a:avLst/>
          </a:prstGeom>
          <a:noFill/>
          <a:ln w="9525">
            <a:noFill/>
            <a:round/>
            <a:headEnd/>
            <a:tailEnd/>
          </a:ln>
        </p:spPr>
        <p:txBody>
          <a:bodyPr vert="horz" wrap="square" lIns="274320" tIns="45720" rIns="91440" bIns="45720" numCol="1" rtlCol="0" anchor="ctr" anchorCtr="0" compatLnSpc="1">
            <a:prstTxWarp prst="textNoShape">
              <a:avLst/>
            </a:prstTxWarp>
          </a:bodyPr>
          <a:lstStyle/>
          <a:p>
            <a:pPr algn="r"/>
            <a:endParaRPr lang="en-US" sz="2200" dirty="0"/>
          </a:p>
        </p:txBody>
      </p:sp>
      <p:pic>
        <p:nvPicPr>
          <p:cNvPr id="7" name="Picture 6" descr="A screenshot of a video game&#10;&#10;Description automatically generated with medium confidence">
            <a:extLst>
              <a:ext uri="{FF2B5EF4-FFF2-40B4-BE49-F238E27FC236}">
                <a16:creationId xmlns:a16="http://schemas.microsoft.com/office/drawing/2014/main" id="{539D19B8-C361-CF42-9A98-8D5DDFF30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974" y="5880091"/>
            <a:ext cx="2217903" cy="812585"/>
          </a:xfrm>
          <a:prstGeom prst="rect">
            <a:avLst/>
          </a:prstGeom>
        </p:spPr>
      </p:pic>
      <p:sp>
        <p:nvSpPr>
          <p:cNvPr id="2" name="Rectangle 1">
            <a:extLst>
              <a:ext uri="{FF2B5EF4-FFF2-40B4-BE49-F238E27FC236}">
                <a16:creationId xmlns:a16="http://schemas.microsoft.com/office/drawing/2014/main" id="{598AEE34-D307-2BAF-551F-64878597E90D}"/>
              </a:ext>
            </a:extLst>
          </p:cNvPr>
          <p:cNvSpPr/>
          <p:nvPr/>
        </p:nvSpPr>
        <p:spPr bwMode="auto">
          <a:xfrm>
            <a:off x="2045632" y="364176"/>
            <a:ext cx="7790435" cy="755883"/>
          </a:xfrm>
          <a:prstGeom prst="rect">
            <a:avLst/>
          </a:prstGeom>
          <a:solidFill>
            <a:srgbClr val="47A8C0"/>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2400" b="1" dirty="0">
                <a:solidFill>
                  <a:schemeClr val="bg1"/>
                </a:solidFill>
                <a:latin typeface="Arial" panose="020B0604020202020204" pitchFamily="34" charset="0"/>
                <a:cs typeface="Arial" panose="020B0604020202020204" pitchFamily="34" charset="0"/>
              </a:rPr>
              <a:t>Information for potential partners on BBF website</a:t>
            </a:r>
          </a:p>
        </p:txBody>
      </p:sp>
      <p:pic>
        <p:nvPicPr>
          <p:cNvPr id="4" name="Picture 3" descr="Graphical user interface, text, application&#10;&#10;Description automatically generated">
            <a:extLst>
              <a:ext uri="{FF2B5EF4-FFF2-40B4-BE49-F238E27FC236}">
                <a16:creationId xmlns:a16="http://schemas.microsoft.com/office/drawing/2014/main" id="{E2D5FDE3-1364-8D9D-0C25-61785D993028}"/>
              </a:ext>
            </a:extLst>
          </p:cNvPr>
          <p:cNvPicPr>
            <a:picLocks noChangeAspect="1"/>
          </p:cNvPicPr>
          <p:nvPr/>
        </p:nvPicPr>
        <p:blipFill>
          <a:blip r:embed="rId3"/>
          <a:stretch>
            <a:fillRect/>
          </a:stretch>
        </p:blipFill>
        <p:spPr>
          <a:xfrm>
            <a:off x="2446182" y="1238448"/>
            <a:ext cx="7185792" cy="4929554"/>
          </a:xfrm>
          <a:prstGeom prst="rect">
            <a:avLst/>
          </a:prstGeom>
        </p:spPr>
      </p:pic>
      <p:pic>
        <p:nvPicPr>
          <p:cNvPr id="6" name="Graphic 5" descr="Cursor with solid fill">
            <a:extLst>
              <a:ext uri="{FF2B5EF4-FFF2-40B4-BE49-F238E27FC236}">
                <a16:creationId xmlns:a16="http://schemas.microsoft.com/office/drawing/2014/main" id="{616DCE03-357F-83A4-6912-B3F962E1DE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4560" y="1855533"/>
            <a:ext cx="1743866" cy="1743866"/>
          </a:xfrm>
          <a:prstGeom prst="rect">
            <a:avLst/>
          </a:prstGeom>
        </p:spPr>
      </p:pic>
    </p:spTree>
    <p:extLst>
      <p:ext uri="{BB962C8B-B14F-4D97-AF65-F5344CB8AC3E}">
        <p14:creationId xmlns:p14="http://schemas.microsoft.com/office/powerpoint/2010/main" val="171465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4D17AC-BEB8-CC10-3B0B-F95118C76DE0}"/>
              </a:ext>
            </a:extLst>
          </p:cNvPr>
          <p:cNvSpPr/>
          <p:nvPr/>
        </p:nvSpPr>
        <p:spPr>
          <a:xfrm>
            <a:off x="261257" y="718458"/>
            <a:ext cx="11374016" cy="7125027"/>
          </a:xfrm>
          <a:prstGeom prst="rect">
            <a:avLst/>
          </a:prstGeom>
          <a:noFill/>
        </p:spPr>
        <p:txBody>
          <a:bodyPr wrap="square" lIns="91440" tIns="45720" rIns="91440" bIns="45720">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3rd </a:t>
            </a:r>
          </a:p>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QUARTER</a:t>
            </a:r>
          </a:p>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DATA</a:t>
            </a:r>
          </a:p>
          <a:p>
            <a:pPr algn="ctr"/>
            <a:r>
              <a:rPr lang="en-US" sz="4400" b="1" dirty="0">
                <a:solidFill>
                  <a:schemeClr val="tx2"/>
                </a:solidFill>
                <a:latin typeface="Calibri" panose="020F0502020204030204" pitchFamily="34" charset="0"/>
                <a:cs typeface="Calibri" panose="020F0502020204030204" pitchFamily="34" charset="0"/>
              </a:rPr>
              <a:t>1/1/2023-3/31/2023</a:t>
            </a:r>
          </a:p>
          <a:p>
            <a:pPr algn="ctr"/>
            <a:endParaRPr lang="en-US" sz="125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8974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941754-5D13-869A-BEE6-FC2093A2DF2C}"/>
              </a:ext>
            </a:extLst>
          </p:cNvPr>
          <p:cNvSpPr txBox="1"/>
          <p:nvPr/>
        </p:nvSpPr>
        <p:spPr>
          <a:xfrm>
            <a:off x="7284876" y="6402747"/>
            <a:ext cx="6097554" cy="369332"/>
          </a:xfrm>
          <a:prstGeom prst="rect">
            <a:avLst/>
          </a:prstGeom>
          <a:noFill/>
        </p:spPr>
        <p:txBody>
          <a:bodyPr wrap="square">
            <a:spAutoFit/>
          </a:bodyPr>
          <a:lstStyle/>
          <a:p>
            <a:r>
              <a:rPr lang="en-US" dirty="0">
                <a:hlinkClick r:id="rId2"/>
              </a:rPr>
              <a:t>Workbook: Insights Center (uniteus.io)</a:t>
            </a:r>
            <a:endParaRPr lang="en-US" dirty="0"/>
          </a:p>
        </p:txBody>
      </p:sp>
      <p:pic>
        <p:nvPicPr>
          <p:cNvPr id="3" name="Picture 2" descr="Graphical user interface, application&#10;&#10;Description automatically generated">
            <a:extLst>
              <a:ext uri="{FF2B5EF4-FFF2-40B4-BE49-F238E27FC236}">
                <a16:creationId xmlns:a16="http://schemas.microsoft.com/office/drawing/2014/main" id="{D3B7CF24-B72D-61FD-88DB-61EA9ACDBF29}"/>
              </a:ext>
            </a:extLst>
          </p:cNvPr>
          <p:cNvPicPr>
            <a:picLocks noChangeAspect="1"/>
          </p:cNvPicPr>
          <p:nvPr/>
        </p:nvPicPr>
        <p:blipFill>
          <a:blip r:embed="rId3"/>
          <a:stretch>
            <a:fillRect/>
          </a:stretch>
        </p:blipFill>
        <p:spPr>
          <a:xfrm>
            <a:off x="742950" y="434340"/>
            <a:ext cx="10706100" cy="5989320"/>
          </a:xfrm>
          <a:prstGeom prst="rect">
            <a:avLst/>
          </a:prstGeom>
        </p:spPr>
      </p:pic>
      <p:sp>
        <p:nvSpPr>
          <p:cNvPr id="4" name="Oval 3">
            <a:extLst>
              <a:ext uri="{FF2B5EF4-FFF2-40B4-BE49-F238E27FC236}">
                <a16:creationId xmlns:a16="http://schemas.microsoft.com/office/drawing/2014/main" id="{80075932-C2DA-C723-CC80-7373626544E2}"/>
              </a:ext>
            </a:extLst>
          </p:cNvPr>
          <p:cNvSpPr/>
          <p:nvPr/>
        </p:nvSpPr>
        <p:spPr>
          <a:xfrm>
            <a:off x="514905" y="1047565"/>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ursor with solid fill">
            <a:extLst>
              <a:ext uri="{FF2B5EF4-FFF2-40B4-BE49-F238E27FC236}">
                <a16:creationId xmlns:a16="http://schemas.microsoft.com/office/drawing/2014/main" id="{372CDFD8-70F1-93D7-F8E0-1F7A19803A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314373">
            <a:off x="2690547" y="102816"/>
            <a:ext cx="1146957" cy="1146957"/>
          </a:xfrm>
          <a:prstGeom prst="rect">
            <a:avLst/>
          </a:prstGeom>
        </p:spPr>
      </p:pic>
    </p:spTree>
    <p:extLst>
      <p:ext uri="{BB962C8B-B14F-4D97-AF65-F5344CB8AC3E}">
        <p14:creationId xmlns:p14="http://schemas.microsoft.com/office/powerpoint/2010/main" val="245592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CEE31ED-D4F2-224E-C67B-477E021D2D88}"/>
              </a:ext>
            </a:extLst>
          </p:cNvPr>
          <p:cNvPicPr>
            <a:picLocks noChangeAspect="1"/>
          </p:cNvPicPr>
          <p:nvPr/>
        </p:nvPicPr>
        <p:blipFill>
          <a:blip r:embed="rId2"/>
          <a:stretch>
            <a:fillRect/>
          </a:stretch>
        </p:blipFill>
        <p:spPr>
          <a:xfrm>
            <a:off x="727710" y="441960"/>
            <a:ext cx="10736580" cy="5974080"/>
          </a:xfrm>
          <a:prstGeom prst="rect">
            <a:avLst/>
          </a:prstGeom>
        </p:spPr>
      </p:pic>
      <p:sp>
        <p:nvSpPr>
          <p:cNvPr id="6" name="Oval 5">
            <a:extLst>
              <a:ext uri="{FF2B5EF4-FFF2-40B4-BE49-F238E27FC236}">
                <a16:creationId xmlns:a16="http://schemas.microsoft.com/office/drawing/2014/main" id="{D78867E1-65D4-D7EF-0DC2-ED3A2A5E364C}"/>
              </a:ext>
            </a:extLst>
          </p:cNvPr>
          <p:cNvSpPr/>
          <p:nvPr/>
        </p:nvSpPr>
        <p:spPr>
          <a:xfrm>
            <a:off x="346229" y="949910"/>
            <a:ext cx="2201662" cy="107419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78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734</Words>
  <Application>Microsoft Office PowerPoint</Application>
  <PresentationFormat>Widescreen</PresentationFormat>
  <Paragraphs>75</Paragraphs>
  <Slides>25</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Proxima Nova</vt:lpstr>
      <vt:lpstr>Proxima Nova Semibold</vt:lpstr>
      <vt:lpstr>Slack-Lato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Client Story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Rachelle Bennett</cp:lastModifiedBy>
  <cp:revision>201</cp:revision>
  <dcterms:created xsi:type="dcterms:W3CDTF">2022-04-06T21:21:18Z</dcterms:created>
  <dcterms:modified xsi:type="dcterms:W3CDTF">2023-04-13T13:29:46Z</dcterms:modified>
</cp:coreProperties>
</file>