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2" r:id="rId2"/>
    <p:sldId id="256" r:id="rId3"/>
    <p:sldId id="258" r:id="rId4"/>
    <p:sldId id="259" r:id="rId5"/>
    <p:sldId id="260" r:id="rId6"/>
    <p:sldId id="261" r:id="rId7"/>
    <p:sldId id="263" r:id="rId8"/>
    <p:sldId id="257" r:id="rId9"/>
    <p:sldId id="265" r:id="rId10"/>
    <p:sldId id="268" r:id="rId11"/>
    <p:sldId id="266" r:id="rId12"/>
    <p:sldId id="267" r:id="rId13"/>
    <p:sldId id="269" r:id="rId14"/>
    <p:sldId id="26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8C0"/>
    <a:srgbClr val="A24399"/>
    <a:srgbClr val="FFC337"/>
    <a:srgbClr val="EA363D"/>
    <a:srgbClr val="FEC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78"/>
    <p:restoredTop sz="96327"/>
  </p:normalViewPr>
  <p:slideViewPr>
    <p:cSldViewPr snapToGrid="0" snapToObjects="1">
      <p:cViewPr varScale="1">
        <p:scale>
          <a:sx n="173" d="100"/>
          <a:sy n="173" d="100"/>
        </p:scale>
        <p:origin x="2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B99A-426E-F040-9996-E6726D31A3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56816E6-5061-394E-82BD-628B891946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4488E1C-58B5-B449-A44C-DAACFF18758F}"/>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5" name="Footer Placeholder 4">
            <a:extLst>
              <a:ext uri="{FF2B5EF4-FFF2-40B4-BE49-F238E27FC236}">
                <a16:creationId xmlns:a16="http://schemas.microsoft.com/office/drawing/2014/main" id="{75010AB8-AC08-0049-80CD-D2E8C43B6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9D5D6D-CD82-FD4E-A71A-A0D147CD16B0}"/>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3357896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BB215-0063-F947-B6EA-2BDFFF1B23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229EBE-7207-AA44-927A-E4968062C3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B20F3A-DC81-D142-9A82-C295029D6524}"/>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5" name="Footer Placeholder 4">
            <a:extLst>
              <a:ext uri="{FF2B5EF4-FFF2-40B4-BE49-F238E27FC236}">
                <a16:creationId xmlns:a16="http://schemas.microsoft.com/office/drawing/2014/main" id="{C1F4402F-534C-8944-A467-CD5B5014CE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5FC65-96FC-7041-9998-C933D67F0D70}"/>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3075401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1F702E-7F44-024D-A621-E7BEA4CF55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AD8A47-CDE5-3843-B34A-41DD06B92B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B43899-267F-4748-8110-DB7E89D6DB9C}"/>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5" name="Footer Placeholder 4">
            <a:extLst>
              <a:ext uri="{FF2B5EF4-FFF2-40B4-BE49-F238E27FC236}">
                <a16:creationId xmlns:a16="http://schemas.microsoft.com/office/drawing/2014/main" id="{70756B01-95D0-5747-8290-40669428ED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BB1802-9FC8-0C4F-A3AA-2A2C1BE3A79F}"/>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1572232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44BB9-D791-5D47-AB14-D434C36B87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EBD2E5-00A3-264E-8584-E0C50C8E53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875B0F-CEFE-5B42-8074-F4DBE293EAE3}"/>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5" name="Footer Placeholder 4">
            <a:extLst>
              <a:ext uri="{FF2B5EF4-FFF2-40B4-BE49-F238E27FC236}">
                <a16:creationId xmlns:a16="http://schemas.microsoft.com/office/drawing/2014/main" id="{1E326B77-7D78-334B-9872-5BFBD65DAC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F974EA-BC4D-F44A-91B0-C924CFCFCA34}"/>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528539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A395B-FE03-1843-8A9D-9B7241142D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21BA55-6B75-E64D-BB19-6B99109C9B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A26E65-A3EB-FC4A-B850-2034EF626192}"/>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5" name="Footer Placeholder 4">
            <a:extLst>
              <a:ext uri="{FF2B5EF4-FFF2-40B4-BE49-F238E27FC236}">
                <a16:creationId xmlns:a16="http://schemas.microsoft.com/office/drawing/2014/main" id="{F7878B54-B849-094B-A375-EFA551C89F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6C9D27-1E68-5A43-B98D-54F1634D83B6}"/>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646907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54A81-1945-4748-9611-462F867E2B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8649B4-0B8C-EE46-9740-0F47AFDB211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D76417-728B-B94F-A943-975D5F9D6D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790997-98B0-E34F-A95F-0D556802A365}"/>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6" name="Footer Placeholder 5">
            <a:extLst>
              <a:ext uri="{FF2B5EF4-FFF2-40B4-BE49-F238E27FC236}">
                <a16:creationId xmlns:a16="http://schemas.microsoft.com/office/drawing/2014/main" id="{7D931438-0D77-FC4F-9E7C-F017754985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987F23-05BC-8D4F-83B7-07F7275D496C}"/>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581976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8515C-5FA2-3E49-A03B-C17C06ED4D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DDC165F-13F4-1E4F-B504-44828C65CE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2BC242-B813-AB4D-83AB-A8F4238B5A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16422-B47E-8C4C-B064-28692C47B4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BCD3B2-6EE6-EC44-9C76-39E5C0E3FE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43E48E-1AD8-B047-9651-0DAFDF484996}"/>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8" name="Footer Placeholder 7">
            <a:extLst>
              <a:ext uri="{FF2B5EF4-FFF2-40B4-BE49-F238E27FC236}">
                <a16:creationId xmlns:a16="http://schemas.microsoft.com/office/drawing/2014/main" id="{A49A2E03-6C26-EE43-A27E-8E6BA688F7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B79BB8-281E-0F4B-B528-DB5225F0A41B}"/>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2735356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767F5-8D54-8D4D-A817-4C833703013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7279A6-D40D-AA48-8E4E-92903AF7265F}"/>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4" name="Footer Placeholder 3">
            <a:extLst>
              <a:ext uri="{FF2B5EF4-FFF2-40B4-BE49-F238E27FC236}">
                <a16:creationId xmlns:a16="http://schemas.microsoft.com/office/drawing/2014/main" id="{EBE4B7BE-C404-BE4A-9E21-D84C441BE51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28C8CA-BC29-6C4C-B471-7B2CD11A77D2}"/>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3786720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09C9D3-5F08-BC4F-8BCB-3E8CF7B3C706}"/>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3" name="Footer Placeholder 2">
            <a:extLst>
              <a:ext uri="{FF2B5EF4-FFF2-40B4-BE49-F238E27FC236}">
                <a16:creationId xmlns:a16="http://schemas.microsoft.com/office/drawing/2014/main" id="{9BEECEA1-1B74-4949-926C-4F14CF3B10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6FF11A2-6D05-6846-AC60-9F9FC853C710}"/>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682637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E901F-968E-C040-B8E5-1094E05C36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EA24131-9E06-814E-8CBC-57C9C12B4C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649F396-B7B8-4E41-B355-C2ADA10467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007280-6B82-FB45-8AAC-F1AB2385D834}"/>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6" name="Footer Placeholder 5">
            <a:extLst>
              <a:ext uri="{FF2B5EF4-FFF2-40B4-BE49-F238E27FC236}">
                <a16:creationId xmlns:a16="http://schemas.microsoft.com/office/drawing/2014/main" id="{B5731F77-FF06-4747-896E-667657D674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A74D19-A798-8540-BC9D-F4F4B25CF842}"/>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1698137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660B4-6978-3547-8DAD-C53681720E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86C443-4E97-FA44-BCE7-3681BAA944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C9C414A-73DD-254F-943E-C904D7FD31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FAA31-ACEC-FB42-80D4-9E25A89BD0CB}"/>
              </a:ext>
            </a:extLst>
          </p:cNvPr>
          <p:cNvSpPr>
            <a:spLocks noGrp="1"/>
          </p:cNvSpPr>
          <p:nvPr>
            <p:ph type="dt" sz="half" idx="10"/>
          </p:nvPr>
        </p:nvSpPr>
        <p:spPr/>
        <p:txBody>
          <a:bodyPr/>
          <a:lstStyle/>
          <a:p>
            <a:fld id="{97C8D3F4-A7D1-374F-89C2-72833F3EFA2E}" type="datetimeFigureOut">
              <a:rPr lang="en-US" smtClean="0"/>
              <a:t>4/6/22</a:t>
            </a:fld>
            <a:endParaRPr lang="en-US"/>
          </a:p>
        </p:txBody>
      </p:sp>
      <p:sp>
        <p:nvSpPr>
          <p:cNvPr id="6" name="Footer Placeholder 5">
            <a:extLst>
              <a:ext uri="{FF2B5EF4-FFF2-40B4-BE49-F238E27FC236}">
                <a16:creationId xmlns:a16="http://schemas.microsoft.com/office/drawing/2014/main" id="{353B5AC4-6055-5A4F-AE27-766C355B54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4D058F-85B0-714A-A855-F49E692F4204}"/>
              </a:ext>
            </a:extLst>
          </p:cNvPr>
          <p:cNvSpPr>
            <a:spLocks noGrp="1"/>
          </p:cNvSpPr>
          <p:nvPr>
            <p:ph type="sldNum" sz="quarter" idx="12"/>
          </p:nvPr>
        </p:nvSpPr>
        <p:spPr/>
        <p:txBody>
          <a:bodyPr/>
          <a:lstStyle/>
          <a:p>
            <a:fld id="{CFD43361-F241-CB43-AD5A-8271F317E3A0}" type="slidenum">
              <a:rPr lang="en-US" smtClean="0"/>
              <a:t>‹#›</a:t>
            </a:fld>
            <a:endParaRPr lang="en-US"/>
          </a:p>
        </p:txBody>
      </p:sp>
    </p:spTree>
    <p:extLst>
      <p:ext uri="{BB962C8B-B14F-4D97-AF65-F5344CB8AC3E}">
        <p14:creationId xmlns:p14="http://schemas.microsoft.com/office/powerpoint/2010/main" val="1792987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DBBC52-1282-CE49-A71E-E795CF867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9F5A0C7-94E5-F645-ACD8-530265462B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B64111-D62E-BD43-A85D-6C36E82821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C8D3F4-A7D1-374F-89C2-72833F3EFA2E}" type="datetimeFigureOut">
              <a:rPr lang="en-US" smtClean="0"/>
              <a:t>4/6/22</a:t>
            </a:fld>
            <a:endParaRPr lang="en-US"/>
          </a:p>
        </p:txBody>
      </p:sp>
      <p:sp>
        <p:nvSpPr>
          <p:cNvPr id="5" name="Footer Placeholder 4">
            <a:extLst>
              <a:ext uri="{FF2B5EF4-FFF2-40B4-BE49-F238E27FC236}">
                <a16:creationId xmlns:a16="http://schemas.microsoft.com/office/drawing/2014/main" id="{EBB5E263-456C-0B4A-A504-9D471F889B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65AC73B-24BE-3345-AE21-EC5E20ACD6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D43361-F241-CB43-AD5A-8271F317E3A0}" type="slidenum">
              <a:rPr lang="en-US" smtClean="0"/>
              <a:t>‹#›</a:t>
            </a:fld>
            <a:endParaRPr lang="en-US"/>
          </a:p>
        </p:txBody>
      </p:sp>
    </p:spTree>
    <p:extLst>
      <p:ext uri="{BB962C8B-B14F-4D97-AF65-F5344CB8AC3E}">
        <p14:creationId xmlns:p14="http://schemas.microsoft.com/office/powerpoint/2010/main" val="1860211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2.emf"/><Relationship Id="rId4" Type="http://schemas.openxmlformats.org/officeDocument/2006/relationships/hyperlink" Target="http://www.bootheelbabies.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4">
            <a:extLst>
              <a:ext uri="{FF2B5EF4-FFF2-40B4-BE49-F238E27FC236}">
                <a16:creationId xmlns:a16="http://schemas.microsoft.com/office/drawing/2014/main" id="{EE092667-57C7-474E-B211-9096FA5C0A23}"/>
              </a:ext>
            </a:extLst>
          </p:cNvPr>
          <p:cNvPicPr>
            <a:picLocks noChangeAspect="1"/>
          </p:cNvPicPr>
          <p:nvPr/>
        </p:nvPicPr>
        <p:blipFill rotWithShape="1">
          <a:blip r:embed="rId2">
            <a:extLst>
              <a:ext uri="{28A0092B-C50C-407E-A947-70E740481C1C}">
                <a14:useLocalDpi xmlns:a14="http://schemas.microsoft.com/office/drawing/2010/main" val="0"/>
              </a:ext>
            </a:extLst>
          </a:blip>
          <a:srcRect l="-291" t="30936" r="291" b="9965"/>
          <a:stretch/>
        </p:blipFill>
        <p:spPr>
          <a:xfrm>
            <a:off x="604452" y="9938"/>
            <a:ext cx="11587548" cy="6848061"/>
          </a:xfrm>
          <a:prstGeom prst="rect">
            <a:avLst/>
          </a:prstGeom>
        </p:spPr>
      </p:pic>
      <p:sp>
        <p:nvSpPr>
          <p:cNvPr id="3" name="Rectangle 2">
            <a:extLst>
              <a:ext uri="{FF2B5EF4-FFF2-40B4-BE49-F238E27FC236}">
                <a16:creationId xmlns:a16="http://schemas.microsoft.com/office/drawing/2014/main" id="{87DB21AA-1443-8945-905A-0E1303BE513D}"/>
              </a:ext>
            </a:extLst>
          </p:cNvPr>
          <p:cNvSpPr/>
          <p:nvPr/>
        </p:nvSpPr>
        <p:spPr bwMode="auto">
          <a:xfrm>
            <a:off x="0" y="9939"/>
            <a:ext cx="7157393" cy="6848062"/>
          </a:xfrm>
          <a:prstGeom prst="rect">
            <a:avLst/>
          </a:prstGeom>
          <a:gradFill flip="none" rotWithShape="1">
            <a:gsLst>
              <a:gs pos="0">
                <a:schemeClr val="accent1">
                  <a:lumMod val="5000"/>
                  <a:lumOff val="95000"/>
                  <a:alpha val="0"/>
                </a:schemeClr>
              </a:gs>
              <a:gs pos="69000">
                <a:schemeClr val="bg1"/>
              </a:gs>
            </a:gsLst>
            <a:lin ang="10800000" scaled="0"/>
            <a:tileRect/>
          </a:gra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sp>
        <p:nvSpPr>
          <p:cNvPr id="4" name="Rectangle 3">
            <a:extLst>
              <a:ext uri="{FF2B5EF4-FFF2-40B4-BE49-F238E27FC236}">
                <a16:creationId xmlns:a16="http://schemas.microsoft.com/office/drawing/2014/main" id="{0E3F47C2-C2F7-5943-992A-DDD7974B34AC}"/>
              </a:ext>
            </a:extLst>
          </p:cNvPr>
          <p:cNvSpPr/>
          <p:nvPr/>
        </p:nvSpPr>
        <p:spPr bwMode="auto">
          <a:xfrm>
            <a:off x="705678" y="4783286"/>
            <a:ext cx="1244764" cy="70881"/>
          </a:xfrm>
          <a:prstGeom prst="rect">
            <a:avLst/>
          </a:prstGeom>
          <a:solidFill>
            <a:srgbClr val="A34F9A"/>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solidFill>
                <a:srgbClr val="A34F9A"/>
              </a:solidFill>
            </a:endParaRPr>
          </a:p>
        </p:txBody>
      </p:sp>
      <p:sp>
        <p:nvSpPr>
          <p:cNvPr id="5" name="Title 2">
            <a:extLst>
              <a:ext uri="{FF2B5EF4-FFF2-40B4-BE49-F238E27FC236}">
                <a16:creationId xmlns:a16="http://schemas.microsoft.com/office/drawing/2014/main" id="{1ABD082B-D474-8141-AC3B-0A2EA46CE797}"/>
              </a:ext>
            </a:extLst>
          </p:cNvPr>
          <p:cNvSpPr txBox="1">
            <a:spLocks/>
          </p:cNvSpPr>
          <p:nvPr/>
        </p:nvSpPr>
        <p:spPr>
          <a:xfrm>
            <a:off x="685800" y="3590576"/>
            <a:ext cx="2929759" cy="1077218"/>
          </a:xfrm>
          <a:prstGeom prst="rect">
            <a:avLst/>
          </a:prstGeom>
        </p:spPr>
        <p:txBody>
          <a:bodyPr wrap="square" lIns="0" tIns="0" rIns="0" bIns="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4220"/>
              </a:lnSpc>
            </a:pPr>
            <a:r>
              <a:rPr lang="en-US" sz="3900" b="1" dirty="0">
                <a:solidFill>
                  <a:srgbClr val="47A8C0"/>
                </a:solidFill>
                <a:latin typeface="Calibri" panose="020F0502020204030204" pitchFamily="34" charset="0"/>
                <a:cs typeface="Calibri" panose="020F0502020204030204" pitchFamily="34" charset="0"/>
              </a:rPr>
              <a:t>Helping Save </a:t>
            </a:r>
          </a:p>
          <a:p>
            <a:pPr algn="l">
              <a:lnSpc>
                <a:spcPts val="4220"/>
              </a:lnSpc>
            </a:pPr>
            <a:r>
              <a:rPr lang="en-US" sz="3900" b="1" dirty="0">
                <a:solidFill>
                  <a:srgbClr val="47A8C0"/>
                </a:solidFill>
                <a:latin typeface="Calibri" panose="020F0502020204030204" pitchFamily="34" charset="0"/>
                <a:cs typeface="Calibri" panose="020F0502020204030204" pitchFamily="34" charset="0"/>
              </a:rPr>
              <a:t>Babies’ Lives.</a:t>
            </a:r>
            <a:endParaRPr lang="en-US" sz="3900" b="1" dirty="0">
              <a:solidFill>
                <a:srgbClr val="47A8C0"/>
              </a:solidFill>
              <a:effectLst/>
              <a:latin typeface="Calibri" panose="020F0502020204030204" pitchFamily="34" charset="0"/>
              <a:cs typeface="Calibri" panose="020F0502020204030204" pitchFamily="34" charset="0"/>
            </a:endParaRPr>
          </a:p>
        </p:txBody>
      </p:sp>
      <p:pic>
        <p:nvPicPr>
          <p:cNvPr id="6" name="Picture 5" descr="A screenshot of a video game&#10;&#10;Description automatically generated with medium confidence">
            <a:extLst>
              <a:ext uri="{FF2B5EF4-FFF2-40B4-BE49-F238E27FC236}">
                <a16:creationId xmlns:a16="http://schemas.microsoft.com/office/drawing/2014/main" id="{CC249350-FAA7-9542-82B0-E684C0898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888" y="1032188"/>
            <a:ext cx="4863548" cy="1842342"/>
          </a:xfrm>
          <a:prstGeom prst="rect">
            <a:avLst/>
          </a:prstGeom>
        </p:spPr>
      </p:pic>
    </p:spTree>
    <p:extLst>
      <p:ext uri="{BB962C8B-B14F-4D97-AF65-F5344CB8AC3E}">
        <p14:creationId xmlns:p14="http://schemas.microsoft.com/office/powerpoint/2010/main" val="199502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02BD4CA-2929-574D-9D8C-C4614B150AE8}"/>
              </a:ext>
            </a:extLst>
          </p:cNvPr>
          <p:cNvGrpSpPr/>
          <p:nvPr/>
        </p:nvGrpSpPr>
        <p:grpSpPr>
          <a:xfrm>
            <a:off x="0" y="-1"/>
            <a:ext cx="12192000" cy="6381345"/>
            <a:chOff x="0" y="-1"/>
            <a:chExt cx="9144000" cy="4786009"/>
          </a:xfrm>
        </p:grpSpPr>
        <p:pic>
          <p:nvPicPr>
            <p:cNvPr id="2" name="Picture Placeholder 13" descr="A picture containing person, indoor, crowd&#10;&#10;Description automatically generated">
              <a:extLst>
                <a:ext uri="{FF2B5EF4-FFF2-40B4-BE49-F238E27FC236}">
                  <a16:creationId xmlns:a16="http://schemas.microsoft.com/office/drawing/2014/main" id="{605277FE-EF4E-014F-A163-8246B4C2B86E}"/>
                </a:ext>
              </a:extLst>
            </p:cNvPr>
            <p:cNvPicPr>
              <a:picLocks noChangeAspect="1"/>
            </p:cNvPicPr>
            <p:nvPr/>
          </p:nvPicPr>
          <p:blipFill>
            <a:blip r:embed="rId2">
              <a:extLst>
                <a:ext uri="{28A0092B-C50C-407E-A947-70E740481C1C}">
                  <a14:useLocalDpi xmlns:a14="http://schemas.microsoft.com/office/drawing/2010/main" val="0"/>
                </a:ext>
              </a:extLst>
            </a:blip>
            <a:srcRect t="18896" b="18896"/>
            <a:stretch>
              <a:fillRect/>
            </a:stretch>
          </p:blipFill>
          <p:spPr>
            <a:xfrm>
              <a:off x="0" y="-1"/>
              <a:ext cx="9144000" cy="3562351"/>
            </a:xfrm>
            <a:prstGeom prst="rect">
              <a:avLst/>
            </a:prstGeom>
          </p:spPr>
        </p:pic>
        <p:sp>
          <p:nvSpPr>
            <p:cNvPr id="3" name="Rectangle 2">
              <a:extLst>
                <a:ext uri="{FF2B5EF4-FFF2-40B4-BE49-F238E27FC236}">
                  <a16:creationId xmlns:a16="http://schemas.microsoft.com/office/drawing/2014/main" id="{E686969D-8E10-A44F-BC7E-16A71AACA228}"/>
                </a:ext>
              </a:extLst>
            </p:cNvPr>
            <p:cNvSpPr/>
            <p:nvPr/>
          </p:nvSpPr>
          <p:spPr>
            <a:xfrm>
              <a:off x="393970" y="3105150"/>
              <a:ext cx="2022380" cy="1680858"/>
            </a:xfrm>
            <a:prstGeom prst="rect">
              <a:avLst/>
            </a:prstGeom>
            <a:solidFill>
              <a:srgbClr val="47A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5871AC2-D961-4349-9264-527781731DBC}"/>
                </a:ext>
              </a:extLst>
            </p:cNvPr>
            <p:cNvSpPr/>
            <p:nvPr/>
          </p:nvSpPr>
          <p:spPr>
            <a:xfrm>
              <a:off x="2505197" y="3105150"/>
              <a:ext cx="2022380" cy="1680858"/>
            </a:xfrm>
            <a:prstGeom prst="rect">
              <a:avLst/>
            </a:prstGeom>
            <a:solidFill>
              <a:srgbClr val="E9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E029FF86-255E-3147-8C1E-DC02F2FAFA17}"/>
                </a:ext>
              </a:extLst>
            </p:cNvPr>
            <p:cNvSpPr/>
            <p:nvPr/>
          </p:nvSpPr>
          <p:spPr>
            <a:xfrm>
              <a:off x="4616423" y="3105150"/>
              <a:ext cx="2022380" cy="1680858"/>
            </a:xfrm>
            <a:prstGeom prst="rect">
              <a:avLst/>
            </a:prstGeom>
            <a:solidFill>
              <a:srgbClr val="A34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B545064C-3BB9-0140-806D-CE26B42D7BFA}"/>
                </a:ext>
              </a:extLst>
            </p:cNvPr>
            <p:cNvSpPr/>
            <p:nvPr/>
          </p:nvSpPr>
          <p:spPr>
            <a:xfrm>
              <a:off x="6727650" y="3105150"/>
              <a:ext cx="2022380" cy="1680858"/>
            </a:xfrm>
            <a:prstGeom prst="rect">
              <a:avLst/>
            </a:prstGeom>
            <a:solidFill>
              <a:srgbClr val="FEC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nhaltsplatzhalter 4">
              <a:extLst>
                <a:ext uri="{FF2B5EF4-FFF2-40B4-BE49-F238E27FC236}">
                  <a16:creationId xmlns:a16="http://schemas.microsoft.com/office/drawing/2014/main" id="{B9F2D6E5-D337-AD43-B534-49466790CA70}"/>
                </a:ext>
              </a:extLst>
            </p:cNvPr>
            <p:cNvSpPr txBox="1">
              <a:spLocks/>
            </p:cNvSpPr>
            <p:nvPr/>
          </p:nvSpPr>
          <p:spPr>
            <a:xfrm>
              <a:off x="629325" y="3424723"/>
              <a:ext cx="1551670" cy="68557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b="1" dirty="0">
                  <a:latin typeface="Calibri" panose="020F0502020204030204" pitchFamily="34" charset="0"/>
                  <a:cs typeface="Calibri" panose="020F0502020204030204" pitchFamily="34" charset="0"/>
                </a:rPr>
                <a:t>FACT ONE</a:t>
              </a:r>
              <a:br>
                <a:rPr lang="en-US" sz="2400" b="1" dirty="0">
                  <a:latin typeface="Calibri" panose="020F0502020204030204" pitchFamily="34" charset="0"/>
                  <a:cs typeface="Calibri" panose="020F0502020204030204" pitchFamily="34" charset="0"/>
                </a:rPr>
              </a:br>
              <a:r>
                <a:rPr lang="en-US" sz="1400" dirty="0">
                  <a:latin typeface="+mn-lt"/>
                </a:rPr>
                <a:t>This is a sample text. You simply add your text and description here. </a:t>
              </a:r>
            </a:p>
          </p:txBody>
        </p:sp>
        <p:sp>
          <p:nvSpPr>
            <p:cNvPr id="11" name="Title 2">
              <a:extLst>
                <a:ext uri="{FF2B5EF4-FFF2-40B4-BE49-F238E27FC236}">
                  <a16:creationId xmlns:a16="http://schemas.microsoft.com/office/drawing/2014/main" id="{1158372C-28A1-7940-8121-9EB1082417B4}"/>
                </a:ext>
              </a:extLst>
            </p:cNvPr>
            <p:cNvSpPr txBox="1">
              <a:spLocks/>
            </p:cNvSpPr>
            <p:nvPr/>
          </p:nvSpPr>
          <p:spPr>
            <a:xfrm>
              <a:off x="609600" y="535673"/>
              <a:ext cx="7179012" cy="1249044"/>
            </a:xfrm>
            <a:prstGeom prst="rect">
              <a:avLst/>
            </a:prstGeom>
          </p:spPr>
          <p:txBody>
            <a:bodyPr wrap="square" lIns="0" tIns="0" rIns="0" bIns="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4280"/>
                </a:lnSpc>
              </a:pPr>
              <a:r>
                <a:rPr lang="en-US" sz="4800" b="1" dirty="0">
                  <a:solidFill>
                    <a:srgbClr val="A34F9A"/>
                  </a:solidFill>
                  <a:latin typeface="Calibri" panose="020F0502020204030204" pitchFamily="34" charset="0"/>
                  <a:cs typeface="Calibri" panose="020F0502020204030204" pitchFamily="34" charset="0"/>
                </a:rPr>
                <a:t>You Can</a:t>
              </a:r>
            </a:p>
            <a:p>
              <a:pPr algn="l">
                <a:lnSpc>
                  <a:spcPts val="4280"/>
                </a:lnSpc>
              </a:pPr>
              <a:r>
                <a:rPr lang="en-US" sz="4800" b="1" dirty="0">
                  <a:solidFill>
                    <a:srgbClr val="A34F9A"/>
                  </a:solidFill>
                  <a:latin typeface="Calibri" panose="020F0502020204030204" pitchFamily="34" charset="0"/>
                  <a:cs typeface="Calibri" panose="020F0502020204030204" pitchFamily="34" charset="0"/>
                </a:rPr>
                <a:t>Make a</a:t>
              </a:r>
            </a:p>
            <a:p>
              <a:pPr algn="l">
                <a:lnSpc>
                  <a:spcPts val="4280"/>
                </a:lnSpc>
              </a:pPr>
              <a:r>
                <a:rPr lang="en-US" sz="4800" b="1" dirty="0">
                  <a:solidFill>
                    <a:srgbClr val="A34F9A"/>
                  </a:solidFill>
                  <a:latin typeface="Calibri" panose="020F0502020204030204" pitchFamily="34" charset="0"/>
                  <a:cs typeface="Calibri" panose="020F0502020204030204" pitchFamily="34" charset="0"/>
                </a:rPr>
                <a:t>Difference.</a:t>
              </a:r>
            </a:p>
          </p:txBody>
        </p:sp>
        <p:sp>
          <p:nvSpPr>
            <p:cNvPr id="16" name="Inhaltsplatzhalter 4">
              <a:extLst>
                <a:ext uri="{FF2B5EF4-FFF2-40B4-BE49-F238E27FC236}">
                  <a16:creationId xmlns:a16="http://schemas.microsoft.com/office/drawing/2014/main" id="{D806F2B2-1DDD-9D4C-9A26-4011FB5938A1}"/>
                </a:ext>
              </a:extLst>
            </p:cNvPr>
            <p:cNvSpPr txBox="1">
              <a:spLocks/>
            </p:cNvSpPr>
            <p:nvPr/>
          </p:nvSpPr>
          <p:spPr>
            <a:xfrm>
              <a:off x="2709088" y="3424723"/>
              <a:ext cx="1551670" cy="68557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b="1" dirty="0">
                  <a:latin typeface="Calibri" panose="020F0502020204030204" pitchFamily="34" charset="0"/>
                  <a:cs typeface="Calibri" panose="020F0502020204030204" pitchFamily="34" charset="0"/>
                </a:rPr>
                <a:t>FACT TWO</a:t>
              </a:r>
              <a:br>
                <a:rPr lang="en-US" sz="2400" b="1" dirty="0">
                  <a:latin typeface="Calibri" panose="020F0502020204030204" pitchFamily="34" charset="0"/>
                  <a:cs typeface="Calibri" panose="020F0502020204030204" pitchFamily="34" charset="0"/>
                </a:rPr>
              </a:br>
              <a:r>
                <a:rPr lang="en-US" sz="1400" dirty="0">
                  <a:latin typeface="+mn-lt"/>
                </a:rPr>
                <a:t>This is a sample text. You simply add your text and description here. </a:t>
              </a:r>
            </a:p>
          </p:txBody>
        </p:sp>
        <p:sp>
          <p:nvSpPr>
            <p:cNvPr id="17" name="Inhaltsplatzhalter 4">
              <a:extLst>
                <a:ext uri="{FF2B5EF4-FFF2-40B4-BE49-F238E27FC236}">
                  <a16:creationId xmlns:a16="http://schemas.microsoft.com/office/drawing/2014/main" id="{BDA4CA9C-7C5D-5D41-9AE8-A12492BCD149}"/>
                </a:ext>
              </a:extLst>
            </p:cNvPr>
            <p:cNvSpPr txBox="1">
              <a:spLocks/>
            </p:cNvSpPr>
            <p:nvPr/>
          </p:nvSpPr>
          <p:spPr>
            <a:xfrm>
              <a:off x="4826123" y="3424723"/>
              <a:ext cx="1551670" cy="68557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b="1" dirty="0">
                  <a:latin typeface="Calibri" panose="020F0502020204030204" pitchFamily="34" charset="0"/>
                  <a:cs typeface="Calibri" panose="020F0502020204030204" pitchFamily="34" charset="0"/>
                </a:rPr>
                <a:t>FACT THREE</a:t>
              </a:r>
              <a:br>
                <a:rPr lang="en-US" sz="2400" b="1" dirty="0">
                  <a:latin typeface="Calibri" panose="020F0502020204030204" pitchFamily="34" charset="0"/>
                  <a:cs typeface="Calibri" panose="020F0502020204030204" pitchFamily="34" charset="0"/>
                </a:rPr>
              </a:br>
              <a:r>
                <a:rPr lang="en-US" sz="1400" dirty="0">
                  <a:latin typeface="+mn-lt"/>
                </a:rPr>
                <a:t>This is a sample text. You simply add your text and description here. </a:t>
              </a:r>
            </a:p>
          </p:txBody>
        </p:sp>
        <p:sp>
          <p:nvSpPr>
            <p:cNvPr id="18" name="Inhaltsplatzhalter 4">
              <a:extLst>
                <a:ext uri="{FF2B5EF4-FFF2-40B4-BE49-F238E27FC236}">
                  <a16:creationId xmlns:a16="http://schemas.microsoft.com/office/drawing/2014/main" id="{6D107788-7505-684C-8B70-ED6D2A1839EC}"/>
                </a:ext>
              </a:extLst>
            </p:cNvPr>
            <p:cNvSpPr txBox="1">
              <a:spLocks/>
            </p:cNvSpPr>
            <p:nvPr/>
          </p:nvSpPr>
          <p:spPr>
            <a:xfrm>
              <a:off x="6950612" y="3424723"/>
              <a:ext cx="1551670" cy="68557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b="1" dirty="0">
                  <a:latin typeface="Calibri" panose="020F0502020204030204" pitchFamily="34" charset="0"/>
                  <a:cs typeface="Calibri" panose="020F0502020204030204" pitchFamily="34" charset="0"/>
                </a:rPr>
                <a:t>FACT FOUR</a:t>
              </a:r>
              <a:br>
                <a:rPr lang="en-US" sz="2400" b="1" dirty="0">
                  <a:latin typeface="Calibri" panose="020F0502020204030204" pitchFamily="34" charset="0"/>
                  <a:cs typeface="Calibri" panose="020F0502020204030204" pitchFamily="34" charset="0"/>
                </a:rPr>
              </a:br>
              <a:r>
                <a:rPr lang="en-US" sz="1400" dirty="0">
                  <a:latin typeface="+mn-lt"/>
                </a:rPr>
                <a:t>This is a sample text. You simply add your text and description here. </a:t>
              </a:r>
            </a:p>
          </p:txBody>
        </p:sp>
      </p:grpSp>
      <p:sp>
        <p:nvSpPr>
          <p:cNvPr id="14" name="TextBox 13">
            <a:extLst>
              <a:ext uri="{FF2B5EF4-FFF2-40B4-BE49-F238E27FC236}">
                <a16:creationId xmlns:a16="http://schemas.microsoft.com/office/drawing/2014/main" id="{41E44033-6BA0-8043-95CB-2E35BC9BA151}"/>
              </a:ext>
            </a:extLst>
          </p:cNvPr>
          <p:cNvSpPr txBox="1"/>
          <p:nvPr/>
        </p:nvSpPr>
        <p:spPr>
          <a:xfrm>
            <a:off x="729771" y="2425148"/>
            <a:ext cx="3116674" cy="461665"/>
          </a:xfrm>
          <a:prstGeom prst="rect">
            <a:avLst/>
          </a:prstGeom>
          <a:noFill/>
        </p:spPr>
        <p:txBody>
          <a:bodyPr wrap="square" rtlCol="0">
            <a:spAutoFit/>
          </a:bodyPr>
          <a:lstStyle/>
          <a:p>
            <a:r>
              <a:rPr lang="en-US" sz="2400" dirty="0"/>
              <a:t>Right here. Right now.</a:t>
            </a:r>
          </a:p>
        </p:txBody>
      </p:sp>
    </p:spTree>
    <p:extLst>
      <p:ext uri="{BB962C8B-B14F-4D97-AF65-F5344CB8AC3E}">
        <p14:creationId xmlns:p14="http://schemas.microsoft.com/office/powerpoint/2010/main" val="3538881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4">
            <a:extLst>
              <a:ext uri="{FF2B5EF4-FFF2-40B4-BE49-F238E27FC236}">
                <a16:creationId xmlns:a16="http://schemas.microsoft.com/office/drawing/2014/main" id="{39E58B3B-EF1D-0F4D-BC89-B0CB221DAEF2}"/>
              </a:ext>
            </a:extLst>
          </p:cNvPr>
          <p:cNvSpPr txBox="1">
            <a:spLocks/>
          </p:cNvSpPr>
          <p:nvPr/>
        </p:nvSpPr>
        <p:spPr>
          <a:xfrm>
            <a:off x="813126" y="812521"/>
            <a:ext cx="10527422" cy="177279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200" b="1" dirty="0">
                <a:solidFill>
                  <a:srgbClr val="47A8C0"/>
                </a:solidFill>
                <a:latin typeface="Calibri" panose="020F0502020204030204" pitchFamily="34" charset="0"/>
                <a:cs typeface="Calibri" panose="020F0502020204030204" pitchFamily="34" charset="0"/>
              </a:rPr>
              <a:t>“People think when we lose a baby, ‘Oh that’s so sad.’ But I don’t think they know on the grand scale how many babies we lose every year.”</a:t>
            </a:r>
            <a:br>
              <a:rPr lang="en-US" sz="3200" b="1" dirty="0">
                <a:solidFill>
                  <a:srgbClr val="47A8C0"/>
                </a:solidFill>
                <a:latin typeface="Calibri" panose="020F0502020204030204" pitchFamily="34" charset="0"/>
                <a:cs typeface="Calibri" panose="020F0502020204030204" pitchFamily="34" charset="0"/>
              </a:rPr>
            </a:br>
            <a:r>
              <a:rPr lang="en-US" sz="3200" b="1" dirty="0">
                <a:solidFill>
                  <a:srgbClr val="47A8C0"/>
                </a:solidFill>
                <a:latin typeface="Calibri" panose="020F0502020204030204" pitchFamily="34" charset="0"/>
                <a:cs typeface="Calibri" panose="020F0502020204030204" pitchFamily="34" charset="0"/>
              </a:rPr>
              <a:t>                                                                           – Inger</a:t>
            </a:r>
          </a:p>
        </p:txBody>
      </p:sp>
      <p:pic>
        <p:nvPicPr>
          <p:cNvPr id="3" name="Picture Placeholder 16" descr="A picture containing person, bed, indoor, laying&#10;&#10;Description automatically generated">
            <a:extLst>
              <a:ext uri="{FF2B5EF4-FFF2-40B4-BE49-F238E27FC236}">
                <a16:creationId xmlns:a16="http://schemas.microsoft.com/office/drawing/2014/main" id="{B1A9C3E0-77B9-B340-92DC-147CD4A28B11}"/>
              </a:ext>
            </a:extLst>
          </p:cNvPr>
          <p:cNvPicPr>
            <a:picLocks noChangeAspect="1"/>
          </p:cNvPicPr>
          <p:nvPr/>
        </p:nvPicPr>
        <p:blipFill rotWithShape="1">
          <a:blip r:embed="rId2">
            <a:extLst>
              <a:ext uri="{28A0092B-C50C-407E-A947-70E740481C1C}">
                <a14:useLocalDpi xmlns:a14="http://schemas.microsoft.com/office/drawing/2010/main" val="0"/>
              </a:ext>
            </a:extLst>
          </a:blip>
          <a:srcRect t="15383" b="38168"/>
          <a:stretch/>
        </p:blipFill>
        <p:spPr>
          <a:xfrm>
            <a:off x="-1" y="3081131"/>
            <a:ext cx="12196911" cy="3776870"/>
          </a:xfrm>
          <a:prstGeom prst="rect">
            <a:avLst/>
          </a:prstGeom>
        </p:spPr>
      </p:pic>
      <p:sp>
        <p:nvSpPr>
          <p:cNvPr id="4" name="Rectangle 3">
            <a:extLst>
              <a:ext uri="{FF2B5EF4-FFF2-40B4-BE49-F238E27FC236}">
                <a16:creationId xmlns:a16="http://schemas.microsoft.com/office/drawing/2014/main" id="{AEC77917-4D5B-704A-8549-32B5C5094411}"/>
              </a:ext>
            </a:extLst>
          </p:cNvPr>
          <p:cNvSpPr/>
          <p:nvPr/>
        </p:nvSpPr>
        <p:spPr bwMode="auto">
          <a:xfrm>
            <a:off x="-1" y="2971431"/>
            <a:ext cx="12196911" cy="195842"/>
          </a:xfrm>
          <a:prstGeom prst="rect">
            <a:avLst/>
          </a:prstGeom>
          <a:solidFill>
            <a:srgbClr val="FEC337"/>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Tree>
    <p:extLst>
      <p:ext uri="{BB962C8B-B14F-4D97-AF65-F5344CB8AC3E}">
        <p14:creationId xmlns:p14="http://schemas.microsoft.com/office/powerpoint/2010/main" val="717303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6" descr="A close-up of a hand holding a baby's hand&#10;&#10;Description automatically generated with medium confidence">
            <a:extLst>
              <a:ext uri="{FF2B5EF4-FFF2-40B4-BE49-F238E27FC236}">
                <a16:creationId xmlns:a16="http://schemas.microsoft.com/office/drawing/2014/main" id="{E0BEFB08-7FB0-B040-B8B3-6231E571FF29}"/>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8511" t="18450" r="-157" b="9741"/>
          <a:stretch/>
        </p:blipFill>
        <p:spPr>
          <a:xfrm>
            <a:off x="6160662" y="2123721"/>
            <a:ext cx="6051216" cy="4741399"/>
          </a:xfrm>
          <a:prstGeom prst="rect">
            <a:avLst/>
          </a:prstGeom>
          <a:solidFill>
            <a:schemeClr val="bg1">
              <a:lumMod val="95000"/>
            </a:schemeClr>
          </a:solidFill>
        </p:spPr>
      </p:pic>
      <p:sp>
        <p:nvSpPr>
          <p:cNvPr id="3" name="Inhaltsplatzhalter 4">
            <a:extLst>
              <a:ext uri="{FF2B5EF4-FFF2-40B4-BE49-F238E27FC236}">
                <a16:creationId xmlns:a16="http://schemas.microsoft.com/office/drawing/2014/main" id="{DC3955D8-E384-0A46-9AF1-34F795041C7C}"/>
              </a:ext>
            </a:extLst>
          </p:cNvPr>
          <p:cNvSpPr txBox="1">
            <a:spLocks/>
          </p:cNvSpPr>
          <p:nvPr/>
        </p:nvSpPr>
        <p:spPr>
          <a:xfrm>
            <a:off x="1022039" y="1893896"/>
            <a:ext cx="4704570" cy="66479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Educate Yourself</a:t>
            </a:r>
            <a:br>
              <a:rPr lang="en-US" sz="1400" b="1" dirty="0">
                <a:solidFill>
                  <a:srgbClr val="E9363E"/>
                </a:solidFill>
                <a:latin typeface="+mj-lt"/>
              </a:rPr>
            </a:br>
            <a:r>
              <a:rPr lang="en-US" sz="1400" dirty="0">
                <a:solidFill>
                  <a:schemeClr val="tx1"/>
                </a:solidFill>
              </a:rPr>
              <a:t>Learn about factors affecting infant mortality in the Bootheel, including how you can help combat them.</a:t>
            </a:r>
          </a:p>
        </p:txBody>
      </p:sp>
      <p:sp>
        <p:nvSpPr>
          <p:cNvPr id="4" name="Freeform 3">
            <a:extLst>
              <a:ext uri="{FF2B5EF4-FFF2-40B4-BE49-F238E27FC236}">
                <a16:creationId xmlns:a16="http://schemas.microsoft.com/office/drawing/2014/main" id="{03552E98-DD6F-0647-973A-22DAAFCFCAEA}"/>
              </a:ext>
            </a:extLst>
          </p:cNvPr>
          <p:cNvSpPr>
            <a:spLocks noEditPoints="1"/>
          </p:cNvSpPr>
          <p:nvPr/>
        </p:nvSpPr>
        <p:spPr bwMode="auto">
          <a:xfrm>
            <a:off x="405963" y="1903258"/>
            <a:ext cx="501166" cy="497611"/>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FFC3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 name="Freeform 4">
            <a:extLst>
              <a:ext uri="{FF2B5EF4-FFF2-40B4-BE49-F238E27FC236}">
                <a16:creationId xmlns:a16="http://schemas.microsoft.com/office/drawing/2014/main" id="{E9CF910F-E745-DB4F-BE5E-19C66603824F}"/>
              </a:ext>
            </a:extLst>
          </p:cNvPr>
          <p:cNvSpPr>
            <a:spLocks noEditPoints="1"/>
          </p:cNvSpPr>
          <p:nvPr/>
        </p:nvSpPr>
        <p:spPr bwMode="auto">
          <a:xfrm>
            <a:off x="405963" y="2712454"/>
            <a:ext cx="501166" cy="497611"/>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FFC3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Freeform 5">
            <a:extLst>
              <a:ext uri="{FF2B5EF4-FFF2-40B4-BE49-F238E27FC236}">
                <a16:creationId xmlns:a16="http://schemas.microsoft.com/office/drawing/2014/main" id="{8262D739-C544-D148-8CFD-356EC7189612}"/>
              </a:ext>
            </a:extLst>
          </p:cNvPr>
          <p:cNvSpPr>
            <a:spLocks noEditPoints="1"/>
          </p:cNvSpPr>
          <p:nvPr/>
        </p:nvSpPr>
        <p:spPr bwMode="auto">
          <a:xfrm>
            <a:off x="405963" y="3731229"/>
            <a:ext cx="501166" cy="497611"/>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FFC3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2">
                  <a:lumMod val="75000"/>
                </a:schemeClr>
              </a:solidFill>
            </a:endParaRPr>
          </a:p>
        </p:txBody>
      </p:sp>
      <p:sp>
        <p:nvSpPr>
          <p:cNvPr id="7" name="Inhaltsplatzhalter 4">
            <a:extLst>
              <a:ext uri="{FF2B5EF4-FFF2-40B4-BE49-F238E27FC236}">
                <a16:creationId xmlns:a16="http://schemas.microsoft.com/office/drawing/2014/main" id="{992C575F-300B-9546-B8B2-7A920767C758}"/>
              </a:ext>
            </a:extLst>
          </p:cNvPr>
          <p:cNvSpPr txBox="1">
            <a:spLocks/>
          </p:cNvSpPr>
          <p:nvPr/>
        </p:nvSpPr>
        <p:spPr>
          <a:xfrm>
            <a:off x="1022039" y="2756215"/>
            <a:ext cx="4772474" cy="85869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Share Information</a:t>
            </a:r>
            <a:br>
              <a:rPr lang="en-US" sz="1400" b="1" dirty="0">
                <a:solidFill>
                  <a:schemeClr val="tx1"/>
                </a:solidFill>
                <a:latin typeface="+mj-lt"/>
              </a:rPr>
            </a:br>
            <a:r>
              <a:rPr lang="en-US" sz="1400" dirty="0">
                <a:solidFill>
                  <a:schemeClr val="tx1"/>
                </a:solidFill>
              </a:rPr>
              <a:t>Follow Bootheel Babies &amp; Families on social media, and share educational posts with friends and family to help spread the word on preventing infant deaths.</a:t>
            </a:r>
          </a:p>
        </p:txBody>
      </p:sp>
      <p:sp>
        <p:nvSpPr>
          <p:cNvPr id="8" name="Inhaltsplatzhalter 4">
            <a:extLst>
              <a:ext uri="{FF2B5EF4-FFF2-40B4-BE49-F238E27FC236}">
                <a16:creationId xmlns:a16="http://schemas.microsoft.com/office/drawing/2014/main" id="{D420DCDE-EE78-274D-AD6A-C884E034B0D5}"/>
              </a:ext>
            </a:extLst>
          </p:cNvPr>
          <p:cNvSpPr txBox="1">
            <a:spLocks/>
          </p:cNvSpPr>
          <p:nvPr/>
        </p:nvSpPr>
        <p:spPr>
          <a:xfrm>
            <a:off x="1022039" y="3759206"/>
            <a:ext cx="4772474" cy="105259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Connect with your Local Hub</a:t>
            </a:r>
            <a:br>
              <a:rPr lang="en-US" sz="1400" b="1" dirty="0">
                <a:solidFill>
                  <a:schemeClr val="tx1"/>
                </a:solidFill>
                <a:latin typeface="+mj-lt"/>
              </a:rPr>
            </a:br>
            <a:r>
              <a:rPr lang="en-US" sz="1400" dirty="0">
                <a:solidFill>
                  <a:schemeClr val="tx1"/>
                </a:solidFill>
              </a:rPr>
              <a:t>Keeping babies happy and healthy is everyone’s job. Whether you’re an expectant parent, grandparent, or community member who believes in our mission, fill out this form to connect with your local hub partner and get help or learn about volunteering.</a:t>
            </a:r>
          </a:p>
        </p:txBody>
      </p:sp>
      <p:sp>
        <p:nvSpPr>
          <p:cNvPr id="9" name="Inhaltsplatzhalter 4">
            <a:extLst>
              <a:ext uri="{FF2B5EF4-FFF2-40B4-BE49-F238E27FC236}">
                <a16:creationId xmlns:a16="http://schemas.microsoft.com/office/drawing/2014/main" id="{952155F8-AC32-7E45-95D8-C4ABA62435AE}"/>
              </a:ext>
            </a:extLst>
          </p:cNvPr>
          <p:cNvSpPr txBox="1">
            <a:spLocks/>
          </p:cNvSpPr>
          <p:nvPr/>
        </p:nvSpPr>
        <p:spPr>
          <a:xfrm>
            <a:off x="6552709" y="2008484"/>
            <a:ext cx="4833069" cy="1440394"/>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Become a Partner</a:t>
            </a:r>
            <a:br>
              <a:rPr lang="en-US" sz="1400" b="1" dirty="0">
                <a:solidFill>
                  <a:schemeClr val="tx1"/>
                </a:solidFill>
                <a:latin typeface="+mj-lt"/>
              </a:rPr>
            </a:br>
            <a:r>
              <a:rPr lang="en-US" sz="1400" dirty="0">
                <a:solidFill>
                  <a:schemeClr val="tx1"/>
                </a:solidFill>
              </a:rPr>
              <a:t>Bootheel Babies &amp; Families partners with organizations in six Bootheel counties through grant funding to support the infant mortality reduction initiative. If your organization serves families in the Bootheel with a focus on healthcare, safe sleep or substance misuse and you’re interested in being a partner, explore the details and application process through Missouri Foundation for Health.</a:t>
            </a:r>
          </a:p>
        </p:txBody>
      </p:sp>
      <p:sp>
        <p:nvSpPr>
          <p:cNvPr id="10" name="Freeform 9">
            <a:extLst>
              <a:ext uri="{FF2B5EF4-FFF2-40B4-BE49-F238E27FC236}">
                <a16:creationId xmlns:a16="http://schemas.microsoft.com/office/drawing/2014/main" id="{4061FB29-7656-114A-8743-9B8D2427BBFE}"/>
              </a:ext>
            </a:extLst>
          </p:cNvPr>
          <p:cNvSpPr>
            <a:spLocks noEditPoints="1"/>
          </p:cNvSpPr>
          <p:nvPr/>
        </p:nvSpPr>
        <p:spPr bwMode="auto">
          <a:xfrm>
            <a:off x="5956014" y="1915167"/>
            <a:ext cx="501166" cy="497611"/>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FCC3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1" name="Freeform 10">
            <a:extLst>
              <a:ext uri="{FF2B5EF4-FFF2-40B4-BE49-F238E27FC236}">
                <a16:creationId xmlns:a16="http://schemas.microsoft.com/office/drawing/2014/main" id="{02D3D07C-A92A-A14A-BEA2-F04AC0E2BBBB}"/>
              </a:ext>
            </a:extLst>
          </p:cNvPr>
          <p:cNvSpPr>
            <a:spLocks noEditPoints="1"/>
          </p:cNvSpPr>
          <p:nvPr/>
        </p:nvSpPr>
        <p:spPr bwMode="auto">
          <a:xfrm>
            <a:off x="405963" y="5042565"/>
            <a:ext cx="501166" cy="497611"/>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FFC3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2" name="Inhaltsplatzhalter 4">
            <a:extLst>
              <a:ext uri="{FF2B5EF4-FFF2-40B4-BE49-F238E27FC236}">
                <a16:creationId xmlns:a16="http://schemas.microsoft.com/office/drawing/2014/main" id="{194D0B78-85B3-CF48-93F5-3A6FE3AF01C5}"/>
              </a:ext>
            </a:extLst>
          </p:cNvPr>
          <p:cNvSpPr txBox="1">
            <a:spLocks/>
          </p:cNvSpPr>
          <p:nvPr/>
        </p:nvSpPr>
        <p:spPr>
          <a:xfrm>
            <a:off x="1022039" y="5164154"/>
            <a:ext cx="4772474" cy="105259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Support the Goal</a:t>
            </a:r>
            <a:br>
              <a:rPr lang="en-US" sz="1400" b="1" dirty="0">
                <a:solidFill>
                  <a:schemeClr val="tx1"/>
                </a:solidFill>
                <a:latin typeface="+mj-lt"/>
              </a:rPr>
            </a:br>
            <a:r>
              <a:rPr lang="en-US" sz="1400" dirty="0">
                <a:solidFill>
                  <a:schemeClr val="tx1"/>
                </a:solidFill>
              </a:rPr>
              <a:t>Bootheel Babies &amp; Families provides education and resources to Bootheel families, connecting with them through community events, listening sessions and other engagement opportunities. To support our ongoing mission of saving babies’ lives, donate now.</a:t>
            </a:r>
          </a:p>
        </p:txBody>
      </p:sp>
      <p:sp>
        <p:nvSpPr>
          <p:cNvPr id="13" name="Rectangle 12">
            <a:extLst>
              <a:ext uri="{FF2B5EF4-FFF2-40B4-BE49-F238E27FC236}">
                <a16:creationId xmlns:a16="http://schemas.microsoft.com/office/drawing/2014/main" id="{F9BB6B11-E4B5-714A-88CA-DA053F5D14F7}"/>
              </a:ext>
            </a:extLst>
          </p:cNvPr>
          <p:cNvSpPr/>
          <p:nvPr/>
        </p:nvSpPr>
        <p:spPr bwMode="auto">
          <a:xfrm>
            <a:off x="452635" y="815649"/>
            <a:ext cx="5593828" cy="643979"/>
          </a:xfrm>
          <a:prstGeom prst="rect">
            <a:avLst/>
          </a:prstGeom>
          <a:solidFill>
            <a:srgbClr val="E9363E"/>
          </a:solidFill>
          <a:ln w="9525">
            <a:noFill/>
            <a:round/>
            <a:headEnd/>
            <a:tailEnd/>
          </a:ln>
        </p:spPr>
        <p:txBody>
          <a:bodyPr vert="horz" wrap="square" lIns="274320" tIns="45720" rIns="91440" bIns="45720" numCol="1" rtlCol="0" anchor="ctr" anchorCtr="0" compatLnSpc="1">
            <a:prstTxWarp prst="textNoShape">
              <a:avLst/>
            </a:prstTxWarp>
          </a:bodyPr>
          <a:lstStyle/>
          <a:p>
            <a:r>
              <a:rPr lang="en-US" sz="2800" b="1" dirty="0">
                <a:solidFill>
                  <a:schemeClr val="bg1"/>
                </a:solidFill>
                <a:latin typeface="Arial" panose="020B0604020202020204" pitchFamily="34" charset="0"/>
                <a:cs typeface="Arial" panose="020B0604020202020204" pitchFamily="34" charset="0"/>
              </a:rPr>
              <a:t>HOW YOU CAN HELP</a:t>
            </a:r>
          </a:p>
        </p:txBody>
      </p:sp>
      <p:pic>
        <p:nvPicPr>
          <p:cNvPr id="14" name="Picture 13" descr="A screenshot of a video game&#10;&#10;Description automatically generated with medium confidence">
            <a:extLst>
              <a:ext uri="{FF2B5EF4-FFF2-40B4-BE49-F238E27FC236}">
                <a16:creationId xmlns:a16="http://schemas.microsoft.com/office/drawing/2014/main" id="{9016251A-16F2-2B4D-B4CB-50EB35889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3792" y="297629"/>
            <a:ext cx="2909554" cy="1102158"/>
          </a:xfrm>
          <a:prstGeom prst="rect">
            <a:avLst/>
          </a:prstGeom>
        </p:spPr>
      </p:pic>
    </p:spTree>
    <p:extLst>
      <p:ext uri="{BB962C8B-B14F-4D97-AF65-F5344CB8AC3E}">
        <p14:creationId xmlns:p14="http://schemas.microsoft.com/office/powerpoint/2010/main" val="2496640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D8EEE6-EB25-4D4A-BBA3-27BBB73F8BD8}"/>
              </a:ext>
            </a:extLst>
          </p:cNvPr>
          <p:cNvSpPr/>
          <p:nvPr/>
        </p:nvSpPr>
        <p:spPr bwMode="auto">
          <a:xfrm>
            <a:off x="0" y="4749800"/>
            <a:ext cx="12192000" cy="2108200"/>
          </a:xfrm>
          <a:prstGeom prst="rect">
            <a:avLst/>
          </a:prstGeom>
          <a:solidFill>
            <a:srgbClr val="FEC337"/>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pic>
        <p:nvPicPr>
          <p:cNvPr id="3" name="Picture Placeholder 3" descr="A group of babies sitting on a white surface&#10;&#10;Description automatically generated with low confidence">
            <a:extLst>
              <a:ext uri="{FF2B5EF4-FFF2-40B4-BE49-F238E27FC236}">
                <a16:creationId xmlns:a16="http://schemas.microsoft.com/office/drawing/2014/main" id="{5BD2120D-6469-C84B-98BD-0ACA2DD55D16}"/>
              </a:ext>
            </a:extLst>
          </p:cNvPr>
          <p:cNvPicPr>
            <a:picLocks noChangeAspect="1"/>
          </p:cNvPicPr>
          <p:nvPr/>
        </p:nvPicPr>
        <p:blipFill>
          <a:blip r:embed="rId2">
            <a:extLst>
              <a:ext uri="{28A0092B-C50C-407E-A947-70E740481C1C}">
                <a14:useLocalDpi xmlns:a14="http://schemas.microsoft.com/office/drawing/2010/main" val="0"/>
              </a:ext>
            </a:extLst>
          </a:blip>
          <a:srcRect t="14510" b="14510"/>
          <a:stretch>
            <a:fillRect/>
          </a:stretch>
        </p:blipFill>
        <p:spPr>
          <a:xfrm>
            <a:off x="0" y="-1"/>
            <a:ext cx="12192000" cy="4749801"/>
          </a:xfrm>
          <a:prstGeom prst="rect">
            <a:avLst/>
          </a:prstGeom>
        </p:spPr>
      </p:pic>
      <p:pic>
        <p:nvPicPr>
          <p:cNvPr id="4" name="Picture 3" descr="A screenshot of a video game&#10;&#10;Description automatically generated with medium confidence">
            <a:extLst>
              <a:ext uri="{FF2B5EF4-FFF2-40B4-BE49-F238E27FC236}">
                <a16:creationId xmlns:a16="http://schemas.microsoft.com/office/drawing/2014/main" id="{7708CD67-A12C-5246-9939-986CB3211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0" y="520271"/>
            <a:ext cx="2878976" cy="1090575"/>
          </a:xfrm>
          <a:prstGeom prst="rect">
            <a:avLst/>
          </a:prstGeom>
        </p:spPr>
      </p:pic>
      <p:sp>
        <p:nvSpPr>
          <p:cNvPr id="5" name="TextBox 4">
            <a:extLst>
              <a:ext uri="{FF2B5EF4-FFF2-40B4-BE49-F238E27FC236}">
                <a16:creationId xmlns:a16="http://schemas.microsoft.com/office/drawing/2014/main" id="{5AA6B900-B856-B64F-9F51-532D9A2B7D05}"/>
              </a:ext>
            </a:extLst>
          </p:cNvPr>
          <p:cNvSpPr txBox="1"/>
          <p:nvPr/>
        </p:nvSpPr>
        <p:spPr>
          <a:xfrm>
            <a:off x="0" y="5059527"/>
            <a:ext cx="12192000" cy="1292662"/>
          </a:xfrm>
          <a:prstGeom prst="rect">
            <a:avLst/>
          </a:prstGeom>
          <a:noFill/>
        </p:spPr>
        <p:txBody>
          <a:bodyPr wrap="square" rtlCol="0">
            <a:spAutoFit/>
          </a:bodyPr>
          <a:lstStyle/>
          <a:p>
            <a:pPr algn="ctr"/>
            <a:r>
              <a:rPr lang="en-US" sz="2400" dirty="0" err="1">
                <a:solidFill>
                  <a:srgbClr val="A34F9A"/>
                </a:solidFill>
                <a:latin typeface="+mj-lt"/>
                <a:hlinkClick r:id="rId4">
                  <a:extLst>
                    <a:ext uri="{A12FA001-AC4F-418D-AE19-62706E023703}">
                      <ahyp:hlinkClr xmlns:ahyp="http://schemas.microsoft.com/office/drawing/2018/hyperlinkcolor" val="tx"/>
                    </a:ext>
                  </a:extLst>
                </a:hlinkClick>
              </a:rPr>
              <a:t>BootheelBabies.org</a:t>
            </a:r>
            <a:r>
              <a:rPr lang="en-US" sz="2400" dirty="0">
                <a:solidFill>
                  <a:srgbClr val="A34F9A"/>
                </a:solidFill>
                <a:latin typeface="+mj-lt"/>
              </a:rPr>
              <a:t>  |  573-475-8688</a:t>
            </a:r>
          </a:p>
          <a:p>
            <a:pPr algn="ctr">
              <a:lnSpc>
                <a:spcPct val="150000"/>
              </a:lnSpc>
            </a:pPr>
            <a:r>
              <a:rPr lang="en-US" sz="2400" b="1" dirty="0">
                <a:solidFill>
                  <a:srgbClr val="A34F9A"/>
                </a:solidFill>
                <a:latin typeface="Calibri" panose="020F0502020204030204" pitchFamily="34" charset="0"/>
                <a:cs typeface="Calibri" panose="020F0502020204030204" pitchFamily="34" charset="0"/>
              </a:rPr>
              <a:t>FOLLOW US </a:t>
            </a:r>
          </a:p>
          <a:p>
            <a:pPr algn="ctr"/>
            <a:endParaRPr lang="en-US" dirty="0">
              <a:latin typeface="+mj-lt"/>
            </a:endParaRPr>
          </a:p>
        </p:txBody>
      </p:sp>
      <p:pic>
        <p:nvPicPr>
          <p:cNvPr id="6" name="Picture 5">
            <a:extLst>
              <a:ext uri="{FF2B5EF4-FFF2-40B4-BE49-F238E27FC236}">
                <a16:creationId xmlns:a16="http://schemas.microsoft.com/office/drawing/2014/main" id="{869B7B77-440D-FD40-A1F2-89BC6045AAD1}"/>
              </a:ext>
            </a:extLst>
          </p:cNvPr>
          <p:cNvPicPr>
            <a:picLocks noChangeAspect="1"/>
          </p:cNvPicPr>
          <p:nvPr/>
        </p:nvPicPr>
        <p:blipFill>
          <a:blip r:embed="rId5"/>
          <a:stretch>
            <a:fillRect/>
          </a:stretch>
        </p:blipFill>
        <p:spPr>
          <a:xfrm>
            <a:off x="5571067" y="6070600"/>
            <a:ext cx="1049867" cy="490399"/>
          </a:xfrm>
          <a:prstGeom prst="rect">
            <a:avLst/>
          </a:prstGeom>
          <a:noFill/>
        </p:spPr>
      </p:pic>
    </p:spTree>
    <p:extLst>
      <p:ext uri="{BB962C8B-B14F-4D97-AF65-F5344CB8AC3E}">
        <p14:creationId xmlns:p14="http://schemas.microsoft.com/office/powerpoint/2010/main" val="3943134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8F1BF11-3864-354A-A32C-C55EA433AFD8}"/>
              </a:ext>
            </a:extLst>
          </p:cNvPr>
          <p:cNvGrpSpPr/>
          <p:nvPr/>
        </p:nvGrpSpPr>
        <p:grpSpPr>
          <a:xfrm>
            <a:off x="0" y="0"/>
            <a:ext cx="12192000" cy="6858000"/>
            <a:chOff x="0" y="0"/>
            <a:chExt cx="9144000" cy="5143500"/>
          </a:xfrm>
        </p:grpSpPr>
        <p:pic>
          <p:nvPicPr>
            <p:cNvPr id="2" name="Picture Placeholder 15" descr="A close-up of a baby's hands holding a baby's feet&#10;&#10;Description automatically generated with low confidence">
              <a:extLst>
                <a:ext uri="{FF2B5EF4-FFF2-40B4-BE49-F238E27FC236}">
                  <a16:creationId xmlns:a16="http://schemas.microsoft.com/office/drawing/2014/main" id="{619DBD4E-0CFE-2543-823E-A3C87DA2DBB8}"/>
                </a:ext>
              </a:extLst>
            </p:cNvPr>
            <p:cNvPicPr>
              <a:picLocks noChangeAspect="1"/>
            </p:cNvPicPr>
            <p:nvPr/>
          </p:nvPicPr>
          <p:blipFill>
            <a:blip r:embed="rId2">
              <a:extLst>
                <a:ext uri="{28A0092B-C50C-407E-A947-70E740481C1C}">
                  <a14:useLocalDpi xmlns:a14="http://schemas.microsoft.com/office/drawing/2010/main" val="0"/>
                </a:ext>
              </a:extLst>
            </a:blip>
            <a:srcRect l="18438" r="18438"/>
            <a:stretch>
              <a:fillRect/>
            </a:stretch>
          </p:blipFill>
          <p:spPr>
            <a:xfrm>
              <a:off x="0" y="0"/>
              <a:ext cx="4572000" cy="5143500"/>
            </a:xfrm>
            <a:prstGeom prst="rect">
              <a:avLst/>
            </a:prstGeom>
          </p:spPr>
        </p:pic>
        <p:sp>
          <p:nvSpPr>
            <p:cNvPr id="3" name="Rectangle 2">
              <a:extLst>
                <a:ext uri="{FF2B5EF4-FFF2-40B4-BE49-F238E27FC236}">
                  <a16:creationId xmlns:a16="http://schemas.microsoft.com/office/drawing/2014/main" id="{289490A5-740B-A844-BFF5-FA953584AF29}"/>
                </a:ext>
              </a:extLst>
            </p:cNvPr>
            <p:cNvSpPr/>
            <p:nvPr/>
          </p:nvSpPr>
          <p:spPr bwMode="auto">
            <a:xfrm>
              <a:off x="4572000" y="0"/>
              <a:ext cx="4572000" cy="5143500"/>
            </a:xfrm>
            <a:prstGeom prst="rect">
              <a:avLst/>
            </a:prstGeom>
            <a:solidFill>
              <a:srgbClr val="FFC337"/>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sp>
          <p:nvSpPr>
            <p:cNvPr id="4" name="Inhaltsplatzhalter 4">
              <a:extLst>
                <a:ext uri="{FF2B5EF4-FFF2-40B4-BE49-F238E27FC236}">
                  <a16:creationId xmlns:a16="http://schemas.microsoft.com/office/drawing/2014/main" id="{485A4DAE-6275-D24F-9646-BB22D8E8807F}"/>
                </a:ext>
              </a:extLst>
            </p:cNvPr>
            <p:cNvSpPr txBox="1">
              <a:spLocks/>
            </p:cNvSpPr>
            <p:nvPr/>
          </p:nvSpPr>
          <p:spPr>
            <a:xfrm>
              <a:off x="5048048" y="1996922"/>
              <a:ext cx="3638752" cy="217905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00" b="1" dirty="0"/>
                <a:t>Substance misuse and abuse often have long-reaching effects for both mothers and babies.</a:t>
              </a:r>
            </a:p>
            <a:p>
              <a:pPr marL="0" indent="0">
                <a:buNone/>
              </a:pPr>
              <a:r>
                <a:rPr lang="en-US" sz="1400" dirty="0"/>
                <a:t>Substance abuse and misuse, from smoking and consuming alcohol to opioid use during pregnancy, put both mother and baby at risk before and after birth – including the far-reaching effects of premature birth, birth defects, neonatal abstinence syndrome, development delays and other factors in infant health and mortality.</a:t>
              </a:r>
            </a:p>
            <a:p>
              <a:pPr marL="0" indent="0">
                <a:buNone/>
              </a:pPr>
              <a:r>
                <a:rPr lang="en-US" sz="1400" dirty="0"/>
                <a:t>Bootheel Babies &amp; Families brings together regional healthcare providers, including hospitals, pediatricians, obstetricians, primary care physicians and substance abuse treatment providers, to collaborate and provide support for expectant and new moms.</a:t>
              </a:r>
            </a:p>
            <a:p>
              <a:pPr marL="0" indent="0">
                <a:buNone/>
              </a:pPr>
              <a:r>
                <a:rPr lang="en-US" sz="1400" dirty="0"/>
                <a:t>Explore what Bootheel Babies &amp; Families is doing to address these causes in six Bootheel counties.</a:t>
              </a:r>
            </a:p>
          </p:txBody>
        </p:sp>
        <p:sp>
          <p:nvSpPr>
            <p:cNvPr id="5" name="Rectangle 4">
              <a:extLst>
                <a:ext uri="{FF2B5EF4-FFF2-40B4-BE49-F238E27FC236}">
                  <a16:creationId xmlns:a16="http://schemas.microsoft.com/office/drawing/2014/main" id="{89524D08-62EE-7F44-B90E-C8E13F973231}"/>
                </a:ext>
              </a:extLst>
            </p:cNvPr>
            <p:cNvSpPr/>
            <p:nvPr/>
          </p:nvSpPr>
          <p:spPr bwMode="auto">
            <a:xfrm rot="2700000">
              <a:off x="4309485" y="470982"/>
              <a:ext cx="533105" cy="533105"/>
            </a:xfrm>
            <a:prstGeom prst="rect">
              <a:avLst/>
            </a:prstGeom>
            <a:solidFill>
              <a:srgbClr val="FFC337"/>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6" name="Title 5">
              <a:extLst>
                <a:ext uri="{FF2B5EF4-FFF2-40B4-BE49-F238E27FC236}">
                  <a16:creationId xmlns:a16="http://schemas.microsoft.com/office/drawing/2014/main" id="{6E7D2136-E054-B34B-A145-73097B8EBFD0}"/>
                </a:ext>
              </a:extLst>
            </p:cNvPr>
            <p:cNvSpPr txBox="1">
              <a:spLocks/>
            </p:cNvSpPr>
            <p:nvPr/>
          </p:nvSpPr>
          <p:spPr>
            <a:xfrm>
              <a:off x="4962584" y="579785"/>
              <a:ext cx="4053038" cy="49538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rgbClr val="A24399"/>
                  </a:solidFill>
                  <a:latin typeface="Calibri" panose="020F0502020204030204" pitchFamily="34" charset="0"/>
                  <a:cs typeface="Calibri" panose="020F0502020204030204" pitchFamily="34" charset="0"/>
                </a:rPr>
                <a:t>SUBSTANCE ABUSE</a:t>
              </a:r>
            </a:p>
          </p:txBody>
        </p:sp>
        <p:sp>
          <p:nvSpPr>
            <p:cNvPr id="7" name="Rectangle 6">
              <a:extLst>
                <a:ext uri="{FF2B5EF4-FFF2-40B4-BE49-F238E27FC236}">
                  <a16:creationId xmlns:a16="http://schemas.microsoft.com/office/drawing/2014/main" id="{B0F26C51-C374-FC4D-A057-28141628A2B7}"/>
                </a:ext>
              </a:extLst>
            </p:cNvPr>
            <p:cNvSpPr/>
            <p:nvPr/>
          </p:nvSpPr>
          <p:spPr bwMode="auto">
            <a:xfrm>
              <a:off x="5063535" y="1669304"/>
              <a:ext cx="914400" cy="52069"/>
            </a:xfrm>
            <a:prstGeom prst="rect">
              <a:avLst/>
            </a:prstGeom>
            <a:solidFill>
              <a:srgbClr val="47A8C0"/>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solidFill>
                  <a:srgbClr val="A34F9A"/>
                </a:solidFill>
              </a:endParaRPr>
            </a:p>
          </p:txBody>
        </p:sp>
        <p:sp>
          <p:nvSpPr>
            <p:cNvPr id="8" name="TextBox 7">
              <a:extLst>
                <a:ext uri="{FF2B5EF4-FFF2-40B4-BE49-F238E27FC236}">
                  <a16:creationId xmlns:a16="http://schemas.microsoft.com/office/drawing/2014/main" id="{EB79D80E-2FDD-664A-80B6-550FD5214002}"/>
                </a:ext>
              </a:extLst>
            </p:cNvPr>
            <p:cNvSpPr txBox="1"/>
            <p:nvPr/>
          </p:nvSpPr>
          <p:spPr>
            <a:xfrm>
              <a:off x="4974743" y="1041617"/>
              <a:ext cx="3826151" cy="530915"/>
            </a:xfrm>
            <a:prstGeom prst="rect">
              <a:avLst/>
            </a:prstGeom>
            <a:noFill/>
          </p:spPr>
          <p:txBody>
            <a:bodyPr wrap="square" rtlCol="0">
              <a:spAutoFit/>
            </a:bodyPr>
            <a:lstStyle/>
            <a:p>
              <a:r>
                <a:rPr lang="en-US" sz="2000" b="1" dirty="0">
                  <a:solidFill>
                    <a:schemeClr val="bg1"/>
                  </a:solidFill>
                  <a:latin typeface="Calibri" panose="020F0502020204030204" pitchFamily="34" charset="0"/>
                  <a:cs typeface="Calibri" panose="020F0502020204030204" pitchFamily="34" charset="0"/>
                </a:rPr>
                <a:t>Substance misuse and abuse often have long-reaching effects for both mothers and babies.</a:t>
              </a:r>
            </a:p>
          </p:txBody>
        </p:sp>
      </p:grpSp>
      <p:sp>
        <p:nvSpPr>
          <p:cNvPr id="10" name="TextBox 9">
            <a:extLst>
              <a:ext uri="{FF2B5EF4-FFF2-40B4-BE49-F238E27FC236}">
                <a16:creationId xmlns:a16="http://schemas.microsoft.com/office/drawing/2014/main" id="{7914818F-ADF1-AF47-A7D8-8B1E44BC62DD}"/>
              </a:ext>
            </a:extLst>
          </p:cNvPr>
          <p:cNvSpPr txBox="1"/>
          <p:nvPr/>
        </p:nvSpPr>
        <p:spPr>
          <a:xfrm>
            <a:off x="1745673" y="2773428"/>
            <a:ext cx="2516489" cy="646331"/>
          </a:xfrm>
          <a:prstGeom prst="rect">
            <a:avLst/>
          </a:prstGeom>
          <a:noFill/>
        </p:spPr>
        <p:txBody>
          <a:bodyPr wrap="square" rtlCol="0">
            <a:spAutoFit/>
          </a:bodyPr>
          <a:lstStyle/>
          <a:p>
            <a:r>
              <a:rPr lang="en-US" dirty="0">
                <a:solidFill>
                  <a:schemeClr val="bg1"/>
                </a:solidFill>
              </a:rPr>
              <a:t>This slide is another “key factor” design option.</a:t>
            </a:r>
          </a:p>
        </p:txBody>
      </p:sp>
    </p:spTree>
    <p:extLst>
      <p:ext uri="{BB962C8B-B14F-4D97-AF65-F5344CB8AC3E}">
        <p14:creationId xmlns:p14="http://schemas.microsoft.com/office/powerpoint/2010/main" val="4140305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D46E7C-D144-E54A-A21A-1487FAF37180}"/>
              </a:ext>
            </a:extLst>
          </p:cNvPr>
          <p:cNvSpPr/>
          <p:nvPr/>
        </p:nvSpPr>
        <p:spPr bwMode="auto">
          <a:xfrm>
            <a:off x="6857237" y="3898682"/>
            <a:ext cx="4486223" cy="811149"/>
          </a:xfrm>
          <a:prstGeom prst="rect">
            <a:avLst/>
          </a:prstGeom>
          <a:solidFill>
            <a:srgbClr val="47A8C0"/>
          </a:solidFill>
          <a:ln w="9525">
            <a:noFill/>
            <a:round/>
            <a:headEnd/>
            <a:tailEnd/>
          </a:ln>
        </p:spPr>
        <p:txBody>
          <a:bodyPr vert="horz" wrap="square" lIns="274320" tIns="45720" rIns="91440" bIns="45720" numCol="1" rtlCol="0" anchor="ctr" anchorCtr="0" compatLnSpc="1">
            <a:prstTxWarp prst="textNoShape">
              <a:avLst/>
            </a:prstTxWarp>
          </a:bodyPr>
          <a:lstStyle/>
          <a:p>
            <a:pPr algn="ctr"/>
            <a:r>
              <a:rPr lang="en-US" sz="3200" b="1" dirty="0">
                <a:solidFill>
                  <a:schemeClr val="bg1"/>
                </a:solidFill>
                <a:latin typeface="Arial" panose="020B0604020202020204" pitchFamily="34" charset="0"/>
                <a:cs typeface="Arial" panose="020B0604020202020204" pitchFamily="34" charset="0"/>
              </a:rPr>
              <a:t>OUR MISSION</a:t>
            </a:r>
          </a:p>
        </p:txBody>
      </p:sp>
      <p:sp>
        <p:nvSpPr>
          <p:cNvPr id="5" name="Rectangle 4">
            <a:extLst>
              <a:ext uri="{FF2B5EF4-FFF2-40B4-BE49-F238E27FC236}">
                <a16:creationId xmlns:a16="http://schemas.microsoft.com/office/drawing/2014/main" id="{289EC4A7-BB10-8E4E-964F-35B30CF8CCAB}"/>
              </a:ext>
            </a:extLst>
          </p:cNvPr>
          <p:cNvSpPr/>
          <p:nvPr/>
        </p:nvSpPr>
        <p:spPr bwMode="auto">
          <a:xfrm>
            <a:off x="4800600" y="4648857"/>
            <a:ext cx="6697717" cy="1467025"/>
          </a:xfrm>
          <a:prstGeom prst="rect">
            <a:avLst/>
          </a:prstGeom>
          <a:noFill/>
          <a:ln w="9525">
            <a:noFill/>
            <a:round/>
            <a:headEnd/>
            <a:tailEnd/>
          </a:ln>
        </p:spPr>
        <p:txBody>
          <a:bodyPr vert="horz" wrap="square" lIns="274320" tIns="45720" rIns="91440" bIns="45720" numCol="1" rtlCol="0" anchor="ctr" anchorCtr="0" compatLnSpc="1">
            <a:prstTxWarp prst="textNoShape">
              <a:avLst/>
            </a:prstTxWarp>
          </a:bodyPr>
          <a:lstStyle/>
          <a:p>
            <a:pPr algn="r"/>
            <a:r>
              <a:rPr lang="en-US" sz="2200" dirty="0"/>
              <a:t>Bootheel Babies &amp; Families is a comprehensive, community-led initiative working together to lower the Infant Mortality Rate through three key focus areas.</a:t>
            </a:r>
          </a:p>
        </p:txBody>
      </p:sp>
      <p:pic>
        <p:nvPicPr>
          <p:cNvPr id="6" name="Picture Placeholder 5" descr="Map&#10;&#10;Description automatically generated">
            <a:extLst>
              <a:ext uri="{FF2B5EF4-FFF2-40B4-BE49-F238E27FC236}">
                <a16:creationId xmlns:a16="http://schemas.microsoft.com/office/drawing/2014/main" id="{9C2F9C7E-E344-9941-951B-39CEA274B67C}"/>
              </a:ext>
            </a:extLst>
          </p:cNvPr>
          <p:cNvPicPr>
            <a:picLocks noChangeAspect="1"/>
          </p:cNvPicPr>
          <p:nvPr/>
        </p:nvPicPr>
        <p:blipFill rotWithShape="1">
          <a:blip r:embed="rId2">
            <a:extLst>
              <a:ext uri="{28A0092B-C50C-407E-A947-70E740481C1C}">
                <a14:useLocalDpi xmlns:a14="http://schemas.microsoft.com/office/drawing/2010/main" val="0"/>
              </a:ext>
            </a:extLst>
          </a:blip>
          <a:srcRect t="-2311" b="221"/>
          <a:stretch/>
        </p:blipFill>
        <p:spPr>
          <a:xfrm>
            <a:off x="609599" y="376994"/>
            <a:ext cx="4570310" cy="5929212"/>
          </a:xfrm>
          <a:prstGeom prst="rect">
            <a:avLst/>
          </a:prstGeom>
          <a:noFill/>
        </p:spPr>
      </p:pic>
      <p:pic>
        <p:nvPicPr>
          <p:cNvPr id="7" name="Picture 6" descr="A screenshot of a video game&#10;&#10;Description automatically generated with medium confidence">
            <a:extLst>
              <a:ext uri="{FF2B5EF4-FFF2-40B4-BE49-F238E27FC236}">
                <a16:creationId xmlns:a16="http://schemas.microsoft.com/office/drawing/2014/main" id="{539D19B8-C361-CF42-9A98-8D5DDFF30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9142" y="971354"/>
            <a:ext cx="5194004" cy="1902955"/>
          </a:xfrm>
          <a:prstGeom prst="rect">
            <a:avLst/>
          </a:prstGeom>
        </p:spPr>
      </p:pic>
    </p:spTree>
    <p:extLst>
      <p:ext uri="{BB962C8B-B14F-4D97-AF65-F5344CB8AC3E}">
        <p14:creationId xmlns:p14="http://schemas.microsoft.com/office/powerpoint/2010/main" val="4191465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B5A5857B-F02A-B44F-A2CE-64E627406FDD}"/>
              </a:ext>
            </a:extLst>
          </p:cNvPr>
          <p:cNvGrpSpPr/>
          <p:nvPr/>
        </p:nvGrpSpPr>
        <p:grpSpPr>
          <a:xfrm>
            <a:off x="393553" y="340888"/>
            <a:ext cx="11375214" cy="6059912"/>
            <a:chOff x="393553" y="340888"/>
            <a:chExt cx="8344047" cy="4445120"/>
          </a:xfrm>
        </p:grpSpPr>
        <p:pic>
          <p:nvPicPr>
            <p:cNvPr id="2" name="Picture Placeholder 6">
              <a:extLst>
                <a:ext uri="{FF2B5EF4-FFF2-40B4-BE49-F238E27FC236}">
                  <a16:creationId xmlns:a16="http://schemas.microsoft.com/office/drawing/2014/main" id="{530A06AA-7C82-6C4D-889C-9E3273300CAE}"/>
                </a:ext>
              </a:extLst>
            </p:cNvPr>
            <p:cNvPicPr>
              <a:picLocks noChangeAspect="1"/>
            </p:cNvPicPr>
            <p:nvPr/>
          </p:nvPicPr>
          <p:blipFill>
            <a:blip r:embed="rId2">
              <a:extLst>
                <a:ext uri="{28A0092B-C50C-407E-A947-70E740481C1C}">
                  <a14:useLocalDpi xmlns:a14="http://schemas.microsoft.com/office/drawing/2010/main" val="0"/>
                </a:ext>
              </a:extLst>
            </a:blip>
            <a:srcRect l="2821" r="2821"/>
            <a:stretch/>
          </p:blipFill>
          <p:spPr>
            <a:xfrm>
              <a:off x="6034689" y="620049"/>
              <a:ext cx="2702071" cy="2033587"/>
            </a:xfrm>
            <a:prstGeom prst="rect">
              <a:avLst/>
            </a:prstGeom>
            <a:solidFill>
              <a:schemeClr val="bg1">
                <a:lumMod val="95000"/>
              </a:schemeClr>
            </a:solidFill>
            <a:ln w="19050">
              <a:noFill/>
            </a:ln>
          </p:spPr>
        </p:pic>
        <p:sp>
          <p:nvSpPr>
            <p:cNvPr id="3" name="Rectangle 2">
              <a:extLst>
                <a:ext uri="{FF2B5EF4-FFF2-40B4-BE49-F238E27FC236}">
                  <a16:creationId xmlns:a16="http://schemas.microsoft.com/office/drawing/2014/main" id="{19460482-D005-F841-8A90-CBE8148B0328}"/>
                </a:ext>
              </a:extLst>
            </p:cNvPr>
            <p:cNvSpPr/>
            <p:nvPr/>
          </p:nvSpPr>
          <p:spPr>
            <a:xfrm>
              <a:off x="393970" y="2654300"/>
              <a:ext cx="2702072" cy="2131708"/>
            </a:xfrm>
            <a:prstGeom prst="rect">
              <a:avLst/>
            </a:prstGeom>
            <a:solidFill>
              <a:srgbClr val="E936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5853D43C-D748-8F45-ADF5-0D2962B35ECB}"/>
                </a:ext>
              </a:extLst>
            </p:cNvPr>
            <p:cNvSpPr/>
            <p:nvPr/>
          </p:nvSpPr>
          <p:spPr>
            <a:xfrm>
              <a:off x="3214750" y="2654300"/>
              <a:ext cx="2702072" cy="2131708"/>
            </a:xfrm>
            <a:prstGeom prst="rect">
              <a:avLst/>
            </a:prstGeom>
            <a:solidFill>
              <a:srgbClr val="FEC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632F96C5-69F9-9D4C-8878-C77D4DB63B9D}"/>
                </a:ext>
              </a:extLst>
            </p:cNvPr>
            <p:cNvSpPr/>
            <p:nvPr/>
          </p:nvSpPr>
          <p:spPr>
            <a:xfrm>
              <a:off x="6035528" y="2654300"/>
              <a:ext cx="2702072" cy="2131708"/>
            </a:xfrm>
            <a:prstGeom prst="rect">
              <a:avLst/>
            </a:prstGeom>
            <a:solidFill>
              <a:srgbClr val="A34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nhaltsplatzhalter 4">
              <a:extLst>
                <a:ext uri="{FF2B5EF4-FFF2-40B4-BE49-F238E27FC236}">
                  <a16:creationId xmlns:a16="http://schemas.microsoft.com/office/drawing/2014/main" id="{1A0EC5CA-FB49-7B42-BD4D-D0BC9310B14E}"/>
                </a:ext>
              </a:extLst>
            </p:cNvPr>
            <p:cNvSpPr txBox="1">
              <a:spLocks/>
            </p:cNvSpPr>
            <p:nvPr/>
          </p:nvSpPr>
          <p:spPr>
            <a:xfrm>
              <a:off x="554438" y="2847608"/>
              <a:ext cx="2260434" cy="163828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latin typeface="Calibri" panose="020F0502020204030204" pitchFamily="34" charset="0"/>
                  <a:cs typeface="Calibri" panose="020F0502020204030204" pitchFamily="34" charset="0"/>
                </a:rPr>
                <a:t>HEALTHCARE</a:t>
              </a:r>
              <a:br>
                <a:rPr lang="en-US" sz="1600" b="1" dirty="0">
                  <a:latin typeface="+mj-lt"/>
                </a:rPr>
              </a:br>
              <a:endParaRPr lang="en-US" sz="1600" b="1" dirty="0">
                <a:latin typeface="+mj-lt"/>
              </a:endParaRPr>
            </a:p>
            <a:p>
              <a:pPr marL="0" indent="0">
                <a:buNone/>
              </a:pPr>
              <a:br>
                <a:rPr lang="ar-SY" sz="1800" b="1" dirty="0">
                  <a:latin typeface="+mj-lt"/>
                </a:rPr>
              </a:br>
              <a:r>
                <a:rPr lang="en-US" sz="1800" dirty="0"/>
                <a:t>Access to healthcare plays a vital role in infant mortality in the Bootheel. Discover how, and what steps are needed for a better future.</a:t>
              </a:r>
            </a:p>
          </p:txBody>
        </p:sp>
        <p:sp>
          <p:nvSpPr>
            <p:cNvPr id="7" name="Rectangle 6">
              <a:extLst>
                <a:ext uri="{FF2B5EF4-FFF2-40B4-BE49-F238E27FC236}">
                  <a16:creationId xmlns:a16="http://schemas.microsoft.com/office/drawing/2014/main" id="{5386FAA6-E1BC-0E4D-9352-FF83A812078A}"/>
                </a:ext>
              </a:extLst>
            </p:cNvPr>
            <p:cNvSpPr/>
            <p:nvPr/>
          </p:nvSpPr>
          <p:spPr bwMode="auto">
            <a:xfrm>
              <a:off x="566868" y="3257550"/>
              <a:ext cx="817162" cy="45719"/>
            </a:xfrm>
            <a:prstGeom prst="rect">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8" name="Rectangle 7">
              <a:extLst>
                <a:ext uri="{FF2B5EF4-FFF2-40B4-BE49-F238E27FC236}">
                  <a16:creationId xmlns:a16="http://schemas.microsoft.com/office/drawing/2014/main" id="{AB575AFF-221D-3042-9FFF-75A9136942F7}"/>
                </a:ext>
              </a:extLst>
            </p:cNvPr>
            <p:cNvSpPr/>
            <p:nvPr/>
          </p:nvSpPr>
          <p:spPr bwMode="auto">
            <a:xfrm>
              <a:off x="3393829" y="3257550"/>
              <a:ext cx="817162" cy="45719"/>
            </a:xfrm>
            <a:prstGeom prst="rect">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9" name="Rectangle 8">
              <a:extLst>
                <a:ext uri="{FF2B5EF4-FFF2-40B4-BE49-F238E27FC236}">
                  <a16:creationId xmlns:a16="http://schemas.microsoft.com/office/drawing/2014/main" id="{64A9A489-35DA-6842-BF77-44884B0ED3F0}"/>
                </a:ext>
              </a:extLst>
            </p:cNvPr>
            <p:cNvSpPr/>
            <p:nvPr/>
          </p:nvSpPr>
          <p:spPr bwMode="auto">
            <a:xfrm>
              <a:off x="6199850" y="3257550"/>
              <a:ext cx="817162" cy="45719"/>
            </a:xfrm>
            <a:prstGeom prst="rect">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sp>
          <p:nvSpPr>
            <p:cNvPr id="10" name="Inhaltsplatzhalter 4">
              <a:extLst>
                <a:ext uri="{FF2B5EF4-FFF2-40B4-BE49-F238E27FC236}">
                  <a16:creationId xmlns:a16="http://schemas.microsoft.com/office/drawing/2014/main" id="{6202B47C-9DF7-2F48-B5A6-8B32FE20B52C}"/>
                </a:ext>
              </a:extLst>
            </p:cNvPr>
            <p:cNvSpPr txBox="1">
              <a:spLocks/>
            </p:cNvSpPr>
            <p:nvPr/>
          </p:nvSpPr>
          <p:spPr>
            <a:xfrm>
              <a:off x="3389078" y="2847608"/>
              <a:ext cx="2381137" cy="145541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latin typeface="Calibri" panose="020F0502020204030204" pitchFamily="34" charset="0"/>
                  <a:cs typeface="Calibri" panose="020F0502020204030204" pitchFamily="34" charset="0"/>
                </a:rPr>
                <a:t>SAFE SLEEP</a:t>
              </a:r>
              <a:br>
                <a:rPr lang="en-US" sz="1600" b="1" dirty="0">
                  <a:latin typeface="+mj-lt"/>
                </a:rPr>
              </a:br>
              <a:endParaRPr lang="en-US" sz="1600" b="1" dirty="0">
                <a:latin typeface="+mj-lt"/>
              </a:endParaRPr>
            </a:p>
            <a:p>
              <a:pPr marL="0" indent="0">
                <a:buNone/>
              </a:pPr>
              <a:br>
                <a:rPr lang="ar-SY" sz="1800" b="1" dirty="0">
                  <a:latin typeface="+mj-lt"/>
                </a:rPr>
              </a:br>
              <a:r>
                <a:rPr lang="en-US" sz="1800" dirty="0"/>
                <a:t>75% of infant deaths in the Bootheel are related to unsafe sleep habits. Learn how you can help prevent future deaths.</a:t>
              </a:r>
            </a:p>
          </p:txBody>
        </p:sp>
        <p:pic>
          <p:nvPicPr>
            <p:cNvPr id="11" name="Picture Placeholder 6" descr="A picture containing person, indoor, bed&#10;&#10;Description automatically generated">
              <a:extLst>
                <a:ext uri="{FF2B5EF4-FFF2-40B4-BE49-F238E27FC236}">
                  <a16:creationId xmlns:a16="http://schemas.microsoft.com/office/drawing/2014/main" id="{005E57CB-C907-DD42-B16D-3EA06BB8DE09}"/>
                </a:ext>
              </a:extLst>
            </p:cNvPr>
            <p:cNvPicPr>
              <a:picLocks noChangeAspect="1"/>
            </p:cNvPicPr>
            <p:nvPr/>
          </p:nvPicPr>
          <p:blipFill>
            <a:blip r:embed="rId3">
              <a:extLst>
                <a:ext uri="{28A0092B-C50C-407E-A947-70E740481C1C}">
                  <a14:useLocalDpi xmlns:a14="http://schemas.microsoft.com/office/drawing/2010/main" val="0"/>
                </a:ext>
              </a:extLst>
            </a:blip>
            <a:srcRect l="5898" r="5898"/>
            <a:stretch>
              <a:fillRect/>
            </a:stretch>
          </p:blipFill>
          <p:spPr>
            <a:xfrm>
              <a:off x="393553" y="620713"/>
              <a:ext cx="2702071" cy="2033587"/>
            </a:xfrm>
            <a:prstGeom prst="rect">
              <a:avLst/>
            </a:prstGeom>
          </p:spPr>
        </p:pic>
        <p:pic>
          <p:nvPicPr>
            <p:cNvPr id="12" name="Picture Placeholder 6">
              <a:extLst>
                <a:ext uri="{FF2B5EF4-FFF2-40B4-BE49-F238E27FC236}">
                  <a16:creationId xmlns:a16="http://schemas.microsoft.com/office/drawing/2014/main" id="{2D8B4DC0-7D73-D949-8C29-EA765B2C89AB}"/>
                </a:ext>
              </a:extLst>
            </p:cNvPr>
            <p:cNvPicPr>
              <a:picLocks noChangeAspect="1"/>
            </p:cNvPicPr>
            <p:nvPr/>
          </p:nvPicPr>
          <p:blipFill rotWithShape="1">
            <a:blip r:embed="rId4">
              <a:extLst>
                <a:ext uri="{28A0092B-C50C-407E-A947-70E740481C1C}">
                  <a14:useLocalDpi xmlns:a14="http://schemas.microsoft.com/office/drawing/2010/main" val="0"/>
                </a:ext>
              </a:extLst>
            </a:blip>
            <a:srcRect t="26000" b="24"/>
            <a:stretch/>
          </p:blipFill>
          <p:spPr>
            <a:xfrm>
              <a:off x="3214330" y="620049"/>
              <a:ext cx="2702071" cy="2033587"/>
            </a:xfrm>
            <a:prstGeom prst="rect">
              <a:avLst/>
            </a:prstGeom>
            <a:solidFill>
              <a:schemeClr val="bg1">
                <a:lumMod val="95000"/>
              </a:schemeClr>
            </a:solidFill>
            <a:ln w="19050">
              <a:noFill/>
            </a:ln>
          </p:spPr>
        </p:pic>
        <p:sp>
          <p:nvSpPr>
            <p:cNvPr id="13" name="Inhaltsplatzhalter 4">
              <a:extLst>
                <a:ext uri="{FF2B5EF4-FFF2-40B4-BE49-F238E27FC236}">
                  <a16:creationId xmlns:a16="http://schemas.microsoft.com/office/drawing/2014/main" id="{D984015F-6B93-2941-9282-DA30B518AD84}"/>
                </a:ext>
              </a:extLst>
            </p:cNvPr>
            <p:cNvSpPr txBox="1">
              <a:spLocks/>
            </p:cNvSpPr>
            <p:nvPr/>
          </p:nvSpPr>
          <p:spPr>
            <a:xfrm>
              <a:off x="6201550" y="2847608"/>
              <a:ext cx="2381137" cy="145541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latin typeface="Calibri" panose="020F0502020204030204" pitchFamily="34" charset="0"/>
                  <a:cs typeface="Calibri" panose="020F0502020204030204" pitchFamily="34" charset="0"/>
                </a:rPr>
                <a:t>SUBSTANCE ABUSE</a:t>
              </a:r>
              <a:br>
                <a:rPr lang="en-US" sz="1600" b="1" dirty="0"/>
              </a:br>
              <a:endParaRPr lang="en-US" sz="1600" b="1" dirty="0"/>
            </a:p>
            <a:p>
              <a:pPr marL="0" indent="0">
                <a:buNone/>
              </a:pPr>
              <a:br>
                <a:rPr lang="ar-SY" sz="1800" b="1" dirty="0"/>
              </a:br>
              <a:r>
                <a:rPr lang="en-US" sz="1800" dirty="0"/>
                <a:t>Substance abuse and misuse both affect the health and wellbeing of families in the Bootheel. Here’s what you can do to help.</a:t>
              </a:r>
            </a:p>
          </p:txBody>
        </p:sp>
        <p:sp>
          <p:nvSpPr>
            <p:cNvPr id="14" name="Rectangle 13">
              <a:extLst>
                <a:ext uri="{FF2B5EF4-FFF2-40B4-BE49-F238E27FC236}">
                  <a16:creationId xmlns:a16="http://schemas.microsoft.com/office/drawing/2014/main" id="{E78EFE18-87AE-3C48-9A56-4FF099993E0E}"/>
                </a:ext>
              </a:extLst>
            </p:cNvPr>
            <p:cNvSpPr/>
            <p:nvPr/>
          </p:nvSpPr>
          <p:spPr bwMode="auto">
            <a:xfrm>
              <a:off x="1905000" y="340888"/>
              <a:ext cx="5334000" cy="554462"/>
            </a:xfrm>
            <a:prstGeom prst="rect">
              <a:avLst/>
            </a:prstGeom>
            <a:solidFill>
              <a:srgbClr val="47A8C0"/>
            </a:solidFill>
            <a:ln w="9525">
              <a:noFill/>
              <a:round/>
              <a:headEnd/>
              <a:tailEnd/>
            </a:ln>
          </p:spPr>
          <p:txBody>
            <a:bodyPr vert="horz" wrap="square" lIns="91440" tIns="45720" rIns="91440" bIns="45720" numCol="1" rtlCol="0" anchor="ctr" anchorCtr="0" compatLnSpc="1">
              <a:prstTxWarp prst="textNoShape">
                <a:avLst/>
              </a:prstTxWarp>
            </a:bodyPr>
            <a:lstStyle/>
            <a:p>
              <a:pPr algn="ctr"/>
              <a:r>
                <a:rPr lang="en-US" sz="3000" b="1" dirty="0">
                  <a:solidFill>
                    <a:schemeClr val="bg1"/>
                  </a:solidFill>
                  <a:latin typeface="Arial" panose="020B0604020202020204" pitchFamily="34" charset="0"/>
                  <a:cs typeface="Arial" panose="020B0604020202020204" pitchFamily="34" charset="0"/>
                </a:rPr>
                <a:t>OUR THREE FOCUS AREAS</a:t>
              </a:r>
            </a:p>
          </p:txBody>
        </p:sp>
      </p:grpSp>
    </p:spTree>
    <p:extLst>
      <p:ext uri="{BB962C8B-B14F-4D97-AF65-F5344CB8AC3E}">
        <p14:creationId xmlns:p14="http://schemas.microsoft.com/office/powerpoint/2010/main" val="3004566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3533DEC-6377-F54B-8500-27AF0292E829}"/>
              </a:ext>
            </a:extLst>
          </p:cNvPr>
          <p:cNvGrpSpPr/>
          <p:nvPr/>
        </p:nvGrpSpPr>
        <p:grpSpPr>
          <a:xfrm>
            <a:off x="0" y="0"/>
            <a:ext cx="11510621" cy="6858000"/>
            <a:chOff x="0" y="0"/>
            <a:chExt cx="8632964" cy="5143499"/>
          </a:xfrm>
        </p:grpSpPr>
        <p:sp>
          <p:nvSpPr>
            <p:cNvPr id="2" name="Inhaltsplatzhalter 4">
              <a:extLst>
                <a:ext uri="{FF2B5EF4-FFF2-40B4-BE49-F238E27FC236}">
                  <a16:creationId xmlns:a16="http://schemas.microsoft.com/office/drawing/2014/main" id="{527934D1-38E8-5E4D-A1B3-7F10F2AAA897}"/>
                </a:ext>
              </a:extLst>
            </p:cNvPr>
            <p:cNvSpPr txBox="1">
              <a:spLocks/>
            </p:cNvSpPr>
            <p:nvPr/>
          </p:nvSpPr>
          <p:spPr>
            <a:xfrm>
              <a:off x="4572000" y="2286153"/>
              <a:ext cx="3732863" cy="64402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Health of the Mother</a:t>
              </a:r>
              <a:br>
                <a:rPr lang="en-US" sz="1200" dirty="0">
                  <a:solidFill>
                    <a:schemeClr val="tx1"/>
                  </a:solidFill>
                </a:rPr>
              </a:br>
              <a:r>
                <a:rPr lang="en-US" sz="1400" dirty="0">
                  <a:solidFill>
                    <a:schemeClr val="tx1"/>
                  </a:solidFill>
                </a:rPr>
                <a:t>An unhealthy lifestyle that includes a poor diet and substance misuse, such as smoking, can greatly affect the baby’s health during and after pregnancy.</a:t>
              </a:r>
            </a:p>
          </p:txBody>
        </p:sp>
        <p:sp>
          <p:nvSpPr>
            <p:cNvPr id="3" name="Inhaltsplatzhalter 4">
              <a:extLst>
                <a:ext uri="{FF2B5EF4-FFF2-40B4-BE49-F238E27FC236}">
                  <a16:creationId xmlns:a16="http://schemas.microsoft.com/office/drawing/2014/main" id="{C8F4BC72-4A3D-424A-8E49-EC91B7691E89}"/>
                </a:ext>
              </a:extLst>
            </p:cNvPr>
            <p:cNvSpPr txBox="1">
              <a:spLocks/>
            </p:cNvSpPr>
            <p:nvPr/>
          </p:nvSpPr>
          <p:spPr>
            <a:xfrm>
              <a:off x="4571999" y="4034806"/>
              <a:ext cx="3809999" cy="62324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47A8C0"/>
                  </a:solidFill>
                  <a:latin typeface="Calibri" panose="020F0502020204030204" pitchFamily="34" charset="0"/>
                  <a:cs typeface="Calibri" panose="020F0502020204030204" pitchFamily="34" charset="0"/>
                </a:rPr>
                <a:t>Baby’s Nutrition</a:t>
              </a:r>
              <a:br>
                <a:rPr lang="en-US" sz="1400" b="1" dirty="0">
                  <a:solidFill>
                    <a:schemeClr val="accent1"/>
                  </a:solidFill>
                  <a:latin typeface="+mj-lt"/>
                </a:rPr>
              </a:br>
              <a:r>
                <a:rPr lang="en-US" sz="1400" dirty="0">
                  <a:solidFill>
                    <a:schemeClr val="tx1"/>
                  </a:solidFill>
                </a:rPr>
                <a:t>Post-birth, it’s essential for babies to receive adequate and appropriate nutrition, and to avoid items that could potentially be unhealthy.</a:t>
              </a:r>
              <a:br>
                <a:rPr lang="en-US" sz="1200" dirty="0">
                  <a:solidFill>
                    <a:schemeClr val="tx1"/>
                  </a:solidFill>
                </a:rPr>
              </a:br>
              <a:endParaRPr lang="en-US" sz="1200" dirty="0">
                <a:solidFill>
                  <a:schemeClr val="tx1"/>
                </a:solidFill>
              </a:endParaRPr>
            </a:p>
          </p:txBody>
        </p:sp>
        <p:sp>
          <p:nvSpPr>
            <p:cNvPr id="4" name="Inhaltsplatzhalter 4">
              <a:extLst>
                <a:ext uri="{FF2B5EF4-FFF2-40B4-BE49-F238E27FC236}">
                  <a16:creationId xmlns:a16="http://schemas.microsoft.com/office/drawing/2014/main" id="{51BF2D48-E3A8-4E4F-BA96-AEE40671046B}"/>
                </a:ext>
              </a:extLst>
            </p:cNvPr>
            <p:cNvSpPr txBox="1">
              <a:spLocks/>
            </p:cNvSpPr>
            <p:nvPr/>
          </p:nvSpPr>
          <p:spPr>
            <a:xfrm>
              <a:off x="4572000" y="3140903"/>
              <a:ext cx="3732863" cy="64402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A34F9A"/>
                  </a:solidFill>
                  <a:latin typeface="Calibri" panose="020F0502020204030204" pitchFamily="34" charset="0"/>
                  <a:cs typeface="Calibri" panose="020F0502020204030204" pitchFamily="34" charset="0"/>
                </a:rPr>
                <a:t>Prenatal Care</a:t>
              </a:r>
              <a:br>
                <a:rPr lang="en-US" sz="1400" b="1" dirty="0">
                  <a:solidFill>
                    <a:schemeClr val="accent1"/>
                  </a:solidFill>
                  <a:latin typeface="+mj-lt"/>
                </a:rPr>
              </a:br>
              <a:r>
                <a:rPr lang="en-US" sz="1400" dirty="0">
                  <a:solidFill>
                    <a:schemeClr val="tx1"/>
                  </a:solidFill>
                </a:rPr>
                <a:t>Access to early and consistent prenatal care from a healthcare provider is crucial to ensure both a successful pregnancy, and a healthy baby.</a:t>
              </a:r>
              <a:endParaRPr lang="en-US" sz="1400" dirty="0">
                <a:solidFill>
                  <a:schemeClr val="tx1"/>
                </a:solidFill>
                <a:latin typeface="+mn-lt"/>
              </a:endParaRPr>
            </a:p>
          </p:txBody>
        </p:sp>
        <p:sp>
          <p:nvSpPr>
            <p:cNvPr id="5" name="TextBox 4">
              <a:extLst>
                <a:ext uri="{FF2B5EF4-FFF2-40B4-BE49-F238E27FC236}">
                  <a16:creationId xmlns:a16="http://schemas.microsoft.com/office/drawing/2014/main" id="{E573EA88-22FC-AF4A-8948-877186592FC3}"/>
                </a:ext>
              </a:extLst>
            </p:cNvPr>
            <p:cNvSpPr txBox="1"/>
            <p:nvPr/>
          </p:nvSpPr>
          <p:spPr>
            <a:xfrm>
              <a:off x="4518163" y="1094158"/>
              <a:ext cx="4114801" cy="1200328"/>
            </a:xfrm>
            <a:prstGeom prst="rect">
              <a:avLst/>
            </a:prstGeom>
            <a:noFill/>
          </p:spPr>
          <p:txBody>
            <a:bodyPr wrap="square" rtlCol="0">
              <a:spAutoFit/>
            </a:bodyPr>
            <a:lstStyle/>
            <a:p>
              <a:r>
                <a:rPr lang="en-US" sz="1600" dirty="0">
                  <a:latin typeface="Calibri Light" panose="020F0302020204030204" pitchFamily="34" charset="0"/>
                </a:rPr>
                <a:t>From economic challenges and behavioral influencers, to the absence of education and lack of access to resources, the causes for infant mortality are numerous. Both pre- and post-natal care have been identified as critical factors in infant mortality. </a:t>
              </a:r>
            </a:p>
            <a:p>
              <a:r>
                <a:rPr lang="en-US" sz="1600" dirty="0">
                  <a:latin typeface="Calibri Light" panose="020F0302020204030204" pitchFamily="34" charset="0"/>
                </a:rPr>
                <a:t>These include:</a:t>
              </a:r>
            </a:p>
            <a:p>
              <a:endParaRPr lang="en-US" dirty="0"/>
            </a:p>
          </p:txBody>
        </p:sp>
        <p:pic>
          <p:nvPicPr>
            <p:cNvPr id="6" name="Picture Placeholder 9" descr="A picture containing text, person, indoor, computer&#10;&#10;Description automatically generated">
              <a:extLst>
                <a:ext uri="{FF2B5EF4-FFF2-40B4-BE49-F238E27FC236}">
                  <a16:creationId xmlns:a16="http://schemas.microsoft.com/office/drawing/2014/main" id="{C1C0A3A9-968C-6948-B913-FECB51EEA6FF}"/>
                </a:ext>
              </a:extLst>
            </p:cNvPr>
            <p:cNvPicPr>
              <a:picLocks noChangeAspect="1"/>
            </p:cNvPicPr>
            <p:nvPr/>
          </p:nvPicPr>
          <p:blipFill>
            <a:blip r:embed="rId2">
              <a:extLst>
                <a:ext uri="{28A0092B-C50C-407E-A947-70E740481C1C}">
                  <a14:useLocalDpi xmlns:a14="http://schemas.microsoft.com/office/drawing/2010/main" val="0"/>
                </a:ext>
              </a:extLst>
            </a:blip>
            <a:srcRect l="22840" r="22840"/>
            <a:stretch>
              <a:fillRect/>
            </a:stretch>
          </p:blipFill>
          <p:spPr>
            <a:xfrm>
              <a:off x="0" y="0"/>
              <a:ext cx="4191000" cy="5143499"/>
            </a:xfrm>
            <a:prstGeom prst="rect">
              <a:avLst/>
            </a:prstGeom>
          </p:spPr>
        </p:pic>
        <p:sp>
          <p:nvSpPr>
            <p:cNvPr id="7" name="Rectangle 6">
              <a:extLst>
                <a:ext uri="{FF2B5EF4-FFF2-40B4-BE49-F238E27FC236}">
                  <a16:creationId xmlns:a16="http://schemas.microsoft.com/office/drawing/2014/main" id="{5F62E71B-D670-D74A-82F0-AC4664D1ED52}"/>
                </a:ext>
              </a:extLst>
            </p:cNvPr>
            <p:cNvSpPr/>
            <p:nvPr/>
          </p:nvSpPr>
          <p:spPr bwMode="auto">
            <a:xfrm>
              <a:off x="3733799" y="439124"/>
              <a:ext cx="3208481" cy="477908"/>
            </a:xfrm>
            <a:prstGeom prst="rect">
              <a:avLst/>
            </a:prstGeom>
            <a:solidFill>
              <a:srgbClr val="E9363E"/>
            </a:solidFill>
            <a:ln w="9525">
              <a:noFill/>
              <a:round/>
              <a:headEnd/>
              <a:tailEnd/>
            </a:ln>
          </p:spPr>
          <p:txBody>
            <a:bodyPr vert="horz" wrap="square" lIns="274320" tIns="45720" rIns="91440" bIns="45720" numCol="1" rtlCol="0" anchor="ctr" anchorCtr="0" compatLnSpc="1">
              <a:prstTxWarp prst="textNoShape">
                <a:avLst/>
              </a:prstTxWarp>
            </a:bodyPr>
            <a:lstStyle/>
            <a:p>
              <a:pPr algn="ctr"/>
              <a:r>
                <a:rPr lang="en-US" sz="2800" b="1" dirty="0">
                  <a:solidFill>
                    <a:schemeClr val="bg1"/>
                  </a:solidFill>
                  <a:latin typeface="Arial" panose="020B0604020202020204" pitchFamily="34" charset="0"/>
                  <a:cs typeface="Arial" panose="020B0604020202020204" pitchFamily="34" charset="0"/>
                </a:rPr>
                <a:t>HEALTHCARE</a:t>
              </a:r>
            </a:p>
          </p:txBody>
        </p:sp>
      </p:grpSp>
    </p:spTree>
    <p:extLst>
      <p:ext uri="{BB962C8B-B14F-4D97-AF65-F5344CB8AC3E}">
        <p14:creationId xmlns:p14="http://schemas.microsoft.com/office/powerpoint/2010/main" val="2248816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3" descr="A baby crawling on a white surface&#10;&#10;Description automatically generated with medium confidence">
            <a:extLst>
              <a:ext uri="{FF2B5EF4-FFF2-40B4-BE49-F238E27FC236}">
                <a16:creationId xmlns:a16="http://schemas.microsoft.com/office/drawing/2014/main" id="{44E8F1AF-5FA4-7842-8EA3-7E590D2D3524}"/>
              </a:ext>
            </a:extLst>
          </p:cNvPr>
          <p:cNvPicPr>
            <a:picLocks noChangeAspect="1"/>
          </p:cNvPicPr>
          <p:nvPr/>
        </p:nvPicPr>
        <p:blipFill rotWithShape="1">
          <a:blip r:embed="rId2">
            <a:extLst>
              <a:ext uri="{28A0092B-C50C-407E-A947-70E740481C1C}">
                <a14:useLocalDpi xmlns:a14="http://schemas.microsoft.com/office/drawing/2010/main" val="0"/>
              </a:ext>
            </a:extLst>
          </a:blip>
          <a:srcRect l="44692" t="13911" r="27112" b="33265"/>
          <a:stretch/>
        </p:blipFill>
        <p:spPr>
          <a:xfrm>
            <a:off x="1" y="6715"/>
            <a:ext cx="5138530" cy="6872260"/>
          </a:xfrm>
          <a:prstGeom prst="rect">
            <a:avLst/>
          </a:prstGeom>
        </p:spPr>
      </p:pic>
      <p:sp>
        <p:nvSpPr>
          <p:cNvPr id="3" name="Inhaltsplatzhalter 4">
            <a:extLst>
              <a:ext uri="{FF2B5EF4-FFF2-40B4-BE49-F238E27FC236}">
                <a16:creationId xmlns:a16="http://schemas.microsoft.com/office/drawing/2014/main" id="{DC89F952-8814-FC4F-8B30-235D9CA97CF5}"/>
              </a:ext>
            </a:extLst>
          </p:cNvPr>
          <p:cNvSpPr txBox="1">
            <a:spLocks/>
          </p:cNvSpPr>
          <p:nvPr/>
        </p:nvSpPr>
        <p:spPr>
          <a:xfrm>
            <a:off x="5540843" y="1572532"/>
            <a:ext cx="6097880" cy="1347035"/>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47A8C0"/>
                </a:solidFill>
                <a:latin typeface="Calibri" panose="020F0502020204030204" pitchFamily="34" charset="0"/>
                <a:cs typeface="Calibri" panose="020F0502020204030204" pitchFamily="34" charset="0"/>
              </a:rPr>
              <a:t>Babies should always SLEEP ALONE</a:t>
            </a:r>
            <a:br>
              <a:rPr lang="en-US" sz="1200" dirty="0">
                <a:solidFill>
                  <a:schemeClr val="tx1"/>
                </a:solidFill>
              </a:rPr>
            </a:br>
            <a:r>
              <a:rPr lang="en-US" sz="1400" dirty="0">
                <a:solidFill>
                  <a:schemeClr val="tx1"/>
                </a:solidFill>
              </a:rPr>
              <a:t>Babies who share a bed with a caregiver are at significantly higher risk of sleep-related death than those who don’t. In fact, bedsharing is the single biggest cause of death for babies in Missouri’s Bootheel. Always put your baby to sleep in his or her own crib or other safe sleep surface. </a:t>
            </a:r>
          </a:p>
          <a:p>
            <a:pPr marL="0" indent="0">
              <a:buNone/>
            </a:pPr>
            <a:endParaRPr lang="en-US" sz="1200" dirty="0">
              <a:solidFill>
                <a:schemeClr val="tx1"/>
              </a:solidFill>
            </a:endParaRPr>
          </a:p>
        </p:txBody>
      </p:sp>
      <p:sp>
        <p:nvSpPr>
          <p:cNvPr id="4" name="Inhaltsplatzhalter 4">
            <a:extLst>
              <a:ext uri="{FF2B5EF4-FFF2-40B4-BE49-F238E27FC236}">
                <a16:creationId xmlns:a16="http://schemas.microsoft.com/office/drawing/2014/main" id="{6E08F54D-369B-8A4E-AE9C-537F130155DC}"/>
              </a:ext>
            </a:extLst>
          </p:cNvPr>
          <p:cNvSpPr txBox="1">
            <a:spLocks/>
          </p:cNvSpPr>
          <p:nvPr/>
        </p:nvSpPr>
        <p:spPr>
          <a:xfrm>
            <a:off x="5540844" y="3969114"/>
            <a:ext cx="6097879" cy="1329595"/>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A34F9A"/>
                </a:solidFill>
                <a:latin typeface="Calibri" panose="020F0502020204030204" pitchFamily="34" charset="0"/>
                <a:cs typeface="Calibri" panose="020F0502020204030204" pitchFamily="34" charset="0"/>
              </a:rPr>
              <a:t>Babies should always sleep in a CRIB or SAFE SLEEP SURFACE</a:t>
            </a:r>
            <a:br>
              <a:rPr lang="en-US" sz="1400" b="1" dirty="0">
                <a:solidFill>
                  <a:schemeClr val="accent1"/>
                </a:solidFill>
                <a:latin typeface="+mj-lt"/>
              </a:rPr>
            </a:br>
            <a:r>
              <a:rPr lang="en-US" sz="1400" dirty="0">
                <a:solidFill>
                  <a:schemeClr val="tx1"/>
                </a:solidFill>
              </a:rPr>
              <a:t>It's critical for your baby to sleep in a safe environment with a firm mattress and tightly fitted sheet. Blankets, crib bumpers, pillows and stuffed toys are all suffocation hazards to babies.</a:t>
            </a:r>
            <a:br>
              <a:rPr lang="en-US" sz="1400" dirty="0">
                <a:solidFill>
                  <a:schemeClr val="tx1"/>
                </a:solidFill>
              </a:rPr>
            </a:br>
            <a:endParaRPr lang="en-US" sz="1400" dirty="0">
              <a:solidFill>
                <a:schemeClr val="tx1"/>
              </a:solidFill>
            </a:endParaRPr>
          </a:p>
        </p:txBody>
      </p:sp>
      <p:sp>
        <p:nvSpPr>
          <p:cNvPr id="5" name="Inhaltsplatzhalter 4">
            <a:extLst>
              <a:ext uri="{FF2B5EF4-FFF2-40B4-BE49-F238E27FC236}">
                <a16:creationId xmlns:a16="http://schemas.microsoft.com/office/drawing/2014/main" id="{17541BA0-A12C-F441-BEA1-DFDCC9787671}"/>
              </a:ext>
            </a:extLst>
          </p:cNvPr>
          <p:cNvSpPr txBox="1">
            <a:spLocks/>
          </p:cNvSpPr>
          <p:nvPr/>
        </p:nvSpPr>
        <p:spPr>
          <a:xfrm>
            <a:off x="5540843" y="2862728"/>
            <a:ext cx="6097880" cy="85869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9363E"/>
                </a:solidFill>
                <a:latin typeface="Calibri" panose="020F0502020204030204" pitchFamily="34" charset="0"/>
                <a:cs typeface="Calibri" panose="020F0502020204030204" pitchFamily="34" charset="0"/>
              </a:rPr>
              <a:t>Babies should always sleep on THEIR BACKS</a:t>
            </a:r>
            <a:br>
              <a:rPr lang="en-US" sz="2000" b="1" dirty="0">
                <a:solidFill>
                  <a:schemeClr val="accent1"/>
                </a:solidFill>
                <a:latin typeface="+mj-lt"/>
              </a:rPr>
            </a:br>
            <a:r>
              <a:rPr lang="en-US" sz="1400" dirty="0">
                <a:solidFill>
                  <a:schemeClr val="tx1"/>
                </a:solidFill>
              </a:rPr>
              <a:t>Babies who sleep on their backs are at significantly lower risk of dying from SIDS and sleep-related causes like suffocation and asphyxiation. Until their first birthday, babies should always sleep on their backs for ALL sleep times – including naps and at night. </a:t>
            </a:r>
          </a:p>
        </p:txBody>
      </p:sp>
      <p:sp>
        <p:nvSpPr>
          <p:cNvPr id="6" name="Inhaltsplatzhalter 4">
            <a:extLst>
              <a:ext uri="{FF2B5EF4-FFF2-40B4-BE49-F238E27FC236}">
                <a16:creationId xmlns:a16="http://schemas.microsoft.com/office/drawing/2014/main" id="{66B9BF8D-D72E-164F-B6EC-A6A2B4088047}"/>
              </a:ext>
            </a:extLst>
          </p:cNvPr>
          <p:cNvSpPr txBox="1">
            <a:spLocks/>
          </p:cNvSpPr>
          <p:nvPr/>
        </p:nvSpPr>
        <p:spPr>
          <a:xfrm>
            <a:off x="5540843" y="5387878"/>
            <a:ext cx="6227087" cy="94179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FFC000"/>
                </a:solidFill>
                <a:latin typeface="Calibri" panose="020F0502020204030204" pitchFamily="34" charset="0"/>
                <a:cs typeface="Calibri" panose="020F0502020204030204" pitchFamily="34" charset="0"/>
              </a:rPr>
              <a:t>Babies sleeping on their stomachs are at a higher risk for choking and suffocation. </a:t>
            </a:r>
            <a:r>
              <a:rPr lang="en-US" sz="1400" dirty="0">
                <a:solidFill>
                  <a:schemeClr val="tx1"/>
                </a:solidFill>
              </a:rPr>
              <a:t>When a baby sleeps on his or her stomach, fluids will exit the esophagus and pool at the opening of the trachea, making choking much more likely. Likewise, babies sleeping upright and on their sides are at a similar risk.</a:t>
            </a:r>
          </a:p>
        </p:txBody>
      </p:sp>
      <p:sp>
        <p:nvSpPr>
          <p:cNvPr id="9" name="Rectangle 8">
            <a:extLst>
              <a:ext uri="{FF2B5EF4-FFF2-40B4-BE49-F238E27FC236}">
                <a16:creationId xmlns:a16="http://schemas.microsoft.com/office/drawing/2014/main" id="{BEC24FE6-42AB-E747-9F49-975E8F1BB90E}"/>
              </a:ext>
            </a:extLst>
          </p:cNvPr>
          <p:cNvSpPr/>
          <p:nvPr/>
        </p:nvSpPr>
        <p:spPr bwMode="auto">
          <a:xfrm>
            <a:off x="4671391" y="585499"/>
            <a:ext cx="4584985" cy="637211"/>
          </a:xfrm>
          <a:prstGeom prst="rect">
            <a:avLst/>
          </a:prstGeom>
          <a:solidFill>
            <a:srgbClr val="FEC337"/>
          </a:solidFill>
          <a:ln w="9525">
            <a:noFill/>
            <a:round/>
            <a:headEnd/>
            <a:tailEnd/>
          </a:ln>
        </p:spPr>
        <p:txBody>
          <a:bodyPr vert="horz" wrap="square" lIns="274320" tIns="45720" rIns="91440" bIns="45720" numCol="1" rtlCol="0" anchor="ctr" anchorCtr="0" compatLnSpc="1">
            <a:prstTxWarp prst="textNoShape">
              <a:avLst/>
            </a:prstTxWarp>
          </a:bodyPr>
          <a:lstStyle/>
          <a:p>
            <a:pPr algn="ctr"/>
            <a:r>
              <a:rPr lang="en-US" sz="2800" b="1" dirty="0">
                <a:solidFill>
                  <a:schemeClr val="bg1"/>
                </a:solidFill>
                <a:latin typeface="Arial" panose="020B0604020202020204" pitchFamily="34" charset="0"/>
                <a:cs typeface="Arial" panose="020B0604020202020204" pitchFamily="34" charset="0"/>
              </a:rPr>
              <a:t>SAFE SLEEP</a:t>
            </a:r>
          </a:p>
        </p:txBody>
      </p:sp>
    </p:spTree>
    <p:extLst>
      <p:ext uri="{BB962C8B-B14F-4D97-AF65-F5344CB8AC3E}">
        <p14:creationId xmlns:p14="http://schemas.microsoft.com/office/powerpoint/2010/main" val="219141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4" descr="A picture containing indoor&#10;&#10;Description automatically generated">
            <a:extLst>
              <a:ext uri="{FF2B5EF4-FFF2-40B4-BE49-F238E27FC236}">
                <a16:creationId xmlns:a16="http://schemas.microsoft.com/office/drawing/2014/main" id="{33AD9547-3D13-E14B-B21C-EFB653C32940}"/>
              </a:ext>
            </a:extLst>
          </p:cNvPr>
          <p:cNvPicPr>
            <a:picLocks noChangeAspect="1"/>
          </p:cNvPicPr>
          <p:nvPr/>
        </p:nvPicPr>
        <p:blipFill>
          <a:blip r:embed="rId2">
            <a:extLst>
              <a:ext uri="{28A0092B-C50C-407E-A947-70E740481C1C}">
                <a14:useLocalDpi xmlns:a14="http://schemas.microsoft.com/office/drawing/2010/main" val="0"/>
              </a:ext>
            </a:extLst>
          </a:blip>
          <a:srcRect l="3034" r="3034"/>
          <a:stretch>
            <a:fillRect/>
          </a:stretch>
        </p:blipFill>
        <p:spPr>
          <a:xfrm>
            <a:off x="0" y="0"/>
            <a:ext cx="5588001" cy="6858000"/>
          </a:xfrm>
          <a:prstGeom prst="rect">
            <a:avLst/>
          </a:prstGeom>
        </p:spPr>
      </p:pic>
      <p:sp>
        <p:nvSpPr>
          <p:cNvPr id="3" name="Inhaltsplatzhalter 4">
            <a:extLst>
              <a:ext uri="{FF2B5EF4-FFF2-40B4-BE49-F238E27FC236}">
                <a16:creationId xmlns:a16="http://schemas.microsoft.com/office/drawing/2014/main" id="{BF1353A1-42D1-4744-8683-7FD1272AE98B}"/>
              </a:ext>
            </a:extLst>
          </p:cNvPr>
          <p:cNvSpPr txBox="1">
            <a:spLocks/>
          </p:cNvSpPr>
          <p:nvPr/>
        </p:nvSpPr>
        <p:spPr>
          <a:xfrm>
            <a:off x="6197601" y="2006600"/>
            <a:ext cx="4977152" cy="3366050"/>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A34F9A"/>
                </a:solidFill>
                <a:latin typeface="+mj-lt"/>
              </a:rPr>
              <a:t>Substance misuse and abuse often have long-reaching effects for both mothers and babies.</a:t>
            </a:r>
          </a:p>
          <a:p>
            <a:pPr marL="0" indent="0">
              <a:buNone/>
            </a:pPr>
            <a:r>
              <a:rPr lang="en-US" sz="1400" dirty="0">
                <a:solidFill>
                  <a:schemeClr val="tx1"/>
                </a:solidFill>
              </a:rPr>
              <a:t>Substance abuse and misuse, from smoking and consuming alcohol to opioid use during pregnancy, put both mother and baby at risk before and after birth – including the far-reaching effects of premature birth, birth defects, neonatal abstinence syndrome, development delays and other factors in infant health and mortality.</a:t>
            </a:r>
          </a:p>
          <a:p>
            <a:pPr marL="0" indent="0">
              <a:buNone/>
            </a:pPr>
            <a:r>
              <a:rPr lang="en-US" sz="1400" dirty="0">
                <a:solidFill>
                  <a:schemeClr val="tx1"/>
                </a:solidFill>
              </a:rPr>
              <a:t>Bootheel Babies &amp; Families brings together regional healthcare providers, including hospitals, pediatricians, obstetricians, primary care physicians and substance abuse treatment providers, to collaborate and provide support for expectant and new moms.</a:t>
            </a:r>
          </a:p>
          <a:p>
            <a:pPr marL="0" indent="0">
              <a:buNone/>
            </a:pPr>
            <a:r>
              <a:rPr lang="en-US" sz="1400" dirty="0">
                <a:solidFill>
                  <a:schemeClr val="tx1"/>
                </a:solidFill>
              </a:rPr>
              <a:t>Explore what Bootheel Babies &amp; Families is doing to address these causes in six Bootheel counties.</a:t>
            </a:r>
          </a:p>
          <a:p>
            <a:pPr marL="0" indent="0">
              <a:buNone/>
            </a:pPr>
            <a:endParaRPr lang="en-US" sz="1200" dirty="0">
              <a:solidFill>
                <a:schemeClr val="tx1"/>
              </a:solidFill>
            </a:endParaRPr>
          </a:p>
        </p:txBody>
      </p:sp>
      <p:sp>
        <p:nvSpPr>
          <p:cNvPr id="4" name="Rectangle 3">
            <a:extLst>
              <a:ext uri="{FF2B5EF4-FFF2-40B4-BE49-F238E27FC236}">
                <a16:creationId xmlns:a16="http://schemas.microsoft.com/office/drawing/2014/main" id="{4B9A2805-417A-6042-A1DD-40FB8AB2BB1D}"/>
              </a:ext>
            </a:extLst>
          </p:cNvPr>
          <p:cNvSpPr/>
          <p:nvPr/>
        </p:nvSpPr>
        <p:spPr bwMode="auto">
          <a:xfrm>
            <a:off x="4918766" y="884784"/>
            <a:ext cx="4554329" cy="637211"/>
          </a:xfrm>
          <a:prstGeom prst="rect">
            <a:avLst/>
          </a:prstGeom>
          <a:solidFill>
            <a:srgbClr val="A34F9A"/>
          </a:solidFill>
          <a:ln w="9525">
            <a:noFill/>
            <a:round/>
            <a:headEnd/>
            <a:tailEnd/>
          </a:ln>
        </p:spPr>
        <p:txBody>
          <a:bodyPr vert="horz" wrap="square" lIns="274320" tIns="45720" rIns="91440" bIns="45720" numCol="1" rtlCol="0" anchor="ctr" anchorCtr="0" compatLnSpc="1">
            <a:prstTxWarp prst="textNoShape">
              <a:avLst/>
            </a:prstTxWarp>
          </a:bodyPr>
          <a:lstStyle/>
          <a:p>
            <a:pPr algn="ctr"/>
            <a:r>
              <a:rPr lang="en-US" sz="2800" b="1" dirty="0">
                <a:solidFill>
                  <a:schemeClr val="bg1"/>
                </a:solidFill>
                <a:latin typeface="Arial" panose="020B0604020202020204" pitchFamily="34" charset="0"/>
                <a:cs typeface="Arial" panose="020B0604020202020204" pitchFamily="34" charset="0"/>
              </a:rPr>
              <a:t>SUBSTANCE ABUSE</a:t>
            </a:r>
          </a:p>
        </p:txBody>
      </p:sp>
    </p:spTree>
    <p:extLst>
      <p:ext uri="{BB962C8B-B14F-4D97-AF65-F5344CB8AC3E}">
        <p14:creationId xmlns:p14="http://schemas.microsoft.com/office/powerpoint/2010/main" val="974673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26" descr="A picture containing person, indoor, sitting, bed&#10;&#10;Description automatically generated">
            <a:extLst>
              <a:ext uri="{FF2B5EF4-FFF2-40B4-BE49-F238E27FC236}">
                <a16:creationId xmlns:a16="http://schemas.microsoft.com/office/drawing/2014/main" id="{1A33D59A-6BBC-BD4D-AD08-7201AECBE183}"/>
              </a:ext>
            </a:extLst>
          </p:cNvPr>
          <p:cNvPicPr>
            <a:picLocks noChangeAspect="1"/>
          </p:cNvPicPr>
          <p:nvPr/>
        </p:nvPicPr>
        <p:blipFill>
          <a:blip r:embed="rId2">
            <a:extLst>
              <a:ext uri="{28A0092B-C50C-407E-A947-70E740481C1C}">
                <a14:useLocalDpi xmlns:a14="http://schemas.microsoft.com/office/drawing/2010/main" val="0"/>
              </a:ext>
            </a:extLst>
          </a:blip>
          <a:srcRect t="9545" b="9545"/>
          <a:stretch>
            <a:fillRect/>
          </a:stretch>
        </p:blipFill>
        <p:spPr>
          <a:xfrm>
            <a:off x="8895151" y="4079708"/>
            <a:ext cx="2844127" cy="2301214"/>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p:spPr>
      </p:pic>
      <p:pic>
        <p:nvPicPr>
          <p:cNvPr id="17" name="Picture Placeholder 29" descr="A baby lying on its back&#10;&#10;Description automatically generated with medium confidence">
            <a:extLst>
              <a:ext uri="{FF2B5EF4-FFF2-40B4-BE49-F238E27FC236}">
                <a16:creationId xmlns:a16="http://schemas.microsoft.com/office/drawing/2014/main" id="{A4260644-E6DF-CF44-8177-D620EC0C1F35}"/>
              </a:ext>
            </a:extLst>
          </p:cNvPr>
          <p:cNvPicPr>
            <a:picLocks noChangeAspect="1"/>
          </p:cNvPicPr>
          <p:nvPr/>
        </p:nvPicPr>
        <p:blipFill>
          <a:blip r:embed="rId3">
            <a:extLst>
              <a:ext uri="{28A0092B-C50C-407E-A947-70E740481C1C}">
                <a14:useLocalDpi xmlns:a14="http://schemas.microsoft.com/office/drawing/2010/main" val="0"/>
              </a:ext>
            </a:extLst>
          </a:blip>
          <a:srcRect l="8789" r="8789"/>
          <a:stretch>
            <a:fillRect/>
          </a:stretch>
        </p:blipFill>
        <p:spPr>
          <a:xfrm>
            <a:off x="6051023" y="1778493"/>
            <a:ext cx="2844127" cy="2301214"/>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p:spPr>
      </p:pic>
      <p:pic>
        <p:nvPicPr>
          <p:cNvPr id="15" name="Picture Placeholder 23" descr="A baby lying on a blanket&#10;&#10;Description automatically generated with low confidence">
            <a:extLst>
              <a:ext uri="{FF2B5EF4-FFF2-40B4-BE49-F238E27FC236}">
                <a16:creationId xmlns:a16="http://schemas.microsoft.com/office/drawing/2014/main" id="{294EF9D8-2A0F-F24D-9B2F-5A0091660198}"/>
              </a:ext>
            </a:extLst>
          </p:cNvPr>
          <p:cNvPicPr>
            <a:picLocks noChangeAspect="1"/>
          </p:cNvPicPr>
          <p:nvPr/>
        </p:nvPicPr>
        <p:blipFill>
          <a:blip r:embed="rId4">
            <a:extLst>
              <a:ext uri="{28A0092B-C50C-407E-A947-70E740481C1C}">
                <a14:useLocalDpi xmlns:a14="http://schemas.microsoft.com/office/drawing/2010/main" val="0"/>
              </a:ext>
            </a:extLst>
          </a:blip>
          <a:srcRect l="9735" r="9735"/>
          <a:stretch>
            <a:fillRect/>
          </a:stretch>
        </p:blipFill>
        <p:spPr>
          <a:xfrm>
            <a:off x="3206896" y="4079708"/>
            <a:ext cx="2844127" cy="2301214"/>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p:spPr>
      </p:pic>
      <p:pic>
        <p:nvPicPr>
          <p:cNvPr id="16" name="Picture Placeholder 19" descr="A close-up of a baby's hands&#10;&#10;Description automatically generated with low confidence">
            <a:extLst>
              <a:ext uri="{FF2B5EF4-FFF2-40B4-BE49-F238E27FC236}">
                <a16:creationId xmlns:a16="http://schemas.microsoft.com/office/drawing/2014/main" id="{BA529938-89E1-BF45-AB9B-B173F76001C5}"/>
              </a:ext>
            </a:extLst>
          </p:cNvPr>
          <p:cNvPicPr>
            <a:picLocks noChangeAspect="1"/>
          </p:cNvPicPr>
          <p:nvPr/>
        </p:nvPicPr>
        <p:blipFill>
          <a:blip r:embed="rId5">
            <a:extLst>
              <a:ext uri="{28A0092B-C50C-407E-A947-70E740481C1C}">
                <a14:useLocalDpi xmlns:a14="http://schemas.microsoft.com/office/drawing/2010/main" val="0"/>
              </a:ext>
            </a:extLst>
          </a:blip>
          <a:srcRect t="9124" b="9124"/>
          <a:stretch>
            <a:fillRect/>
          </a:stretch>
        </p:blipFill>
        <p:spPr>
          <a:xfrm>
            <a:off x="381000" y="1778493"/>
            <a:ext cx="2844127" cy="2301214"/>
          </a:xfrm>
          <a:custGeom>
            <a:avLst/>
            <a:gdLst>
              <a:gd name="connsiteX0" fmla="*/ 0 w 2095449"/>
              <a:gd name="connsiteY0" fmla="*/ 0 h 1695450"/>
              <a:gd name="connsiteX1" fmla="*/ 2095449 w 2095449"/>
              <a:gd name="connsiteY1" fmla="*/ 0 h 1695450"/>
              <a:gd name="connsiteX2" fmla="*/ 2095449 w 2095449"/>
              <a:gd name="connsiteY2" fmla="*/ 1695450 h 1695450"/>
              <a:gd name="connsiteX3" fmla="*/ 0 w 2095449"/>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2095449" h="1695450">
                <a:moveTo>
                  <a:pt x="0" y="0"/>
                </a:moveTo>
                <a:lnTo>
                  <a:pt x="2095449" y="0"/>
                </a:lnTo>
                <a:lnTo>
                  <a:pt x="2095449" y="1695450"/>
                </a:lnTo>
                <a:lnTo>
                  <a:pt x="0" y="1695450"/>
                </a:lnTo>
                <a:close/>
              </a:path>
            </a:pathLst>
          </a:custGeom>
        </p:spPr>
      </p:pic>
      <p:sp>
        <p:nvSpPr>
          <p:cNvPr id="2" name="Title 1">
            <a:extLst>
              <a:ext uri="{FF2B5EF4-FFF2-40B4-BE49-F238E27FC236}">
                <a16:creationId xmlns:a16="http://schemas.microsoft.com/office/drawing/2014/main" id="{C6097912-F4C4-494F-B00F-10150318E4B2}"/>
              </a:ext>
            </a:extLst>
          </p:cNvPr>
          <p:cNvSpPr txBox="1">
            <a:spLocks/>
          </p:cNvSpPr>
          <p:nvPr/>
        </p:nvSpPr>
        <p:spPr>
          <a:xfrm>
            <a:off x="381000" y="490398"/>
            <a:ext cx="11358278" cy="6723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47A8C0"/>
                </a:solidFill>
                <a:latin typeface="Calibri" panose="020F0502020204030204" pitchFamily="34" charset="0"/>
                <a:cs typeface="Calibri" panose="020F0502020204030204" pitchFamily="34" charset="0"/>
              </a:rPr>
              <a:t>OUR IMPACT NUMBERS</a:t>
            </a:r>
          </a:p>
        </p:txBody>
      </p:sp>
      <p:grpSp>
        <p:nvGrpSpPr>
          <p:cNvPr id="3" name="Group 2">
            <a:extLst>
              <a:ext uri="{FF2B5EF4-FFF2-40B4-BE49-F238E27FC236}">
                <a16:creationId xmlns:a16="http://schemas.microsoft.com/office/drawing/2014/main" id="{23BF7D14-B5DB-F040-9289-F42F119982F3}"/>
              </a:ext>
            </a:extLst>
          </p:cNvPr>
          <p:cNvGrpSpPr/>
          <p:nvPr/>
        </p:nvGrpSpPr>
        <p:grpSpPr>
          <a:xfrm>
            <a:off x="2987093" y="1778493"/>
            <a:ext cx="3063931" cy="2301214"/>
            <a:chOff x="2301074" y="1400176"/>
            <a:chExt cx="2257392" cy="1695450"/>
          </a:xfrm>
          <a:solidFill>
            <a:srgbClr val="A34F9A"/>
          </a:solidFill>
        </p:grpSpPr>
        <p:sp>
          <p:nvSpPr>
            <p:cNvPr id="4" name="Rectangle 3">
              <a:extLst>
                <a:ext uri="{FF2B5EF4-FFF2-40B4-BE49-F238E27FC236}">
                  <a16:creationId xmlns:a16="http://schemas.microsoft.com/office/drawing/2014/main" id="{6D693F3A-34F5-0542-BA5E-C9B5A9C2F927}"/>
                </a:ext>
              </a:extLst>
            </p:cNvPr>
            <p:cNvSpPr/>
            <p:nvPr/>
          </p:nvSpPr>
          <p:spPr bwMode="auto">
            <a:xfrm>
              <a:off x="2463017" y="1400176"/>
              <a:ext cx="2095449" cy="1695450"/>
            </a:xfrm>
            <a:prstGeom prst="rect">
              <a:avLst/>
            </a:prstGeom>
            <a:grpFill/>
            <a:ln w="9525">
              <a:noFill/>
              <a:round/>
              <a:headEnd/>
              <a:tailEnd/>
            </a:ln>
          </p:spPr>
          <p:txBody>
            <a:bodyPr vert="horz" wrap="square" lIns="91440" tIns="45720" rIns="91440" bIns="45720" numCol="1" rtlCol="0" anchor="ctr" anchorCtr="0" compatLnSpc="1">
              <a:prstTxWarp prst="textNoShape">
                <a:avLst/>
              </a:prstTxWarp>
            </a:bodyPr>
            <a:lstStyle/>
            <a:p>
              <a:pPr algn="ctr"/>
              <a:r>
                <a:rPr lang="en-US" sz="5400" b="1" dirty="0">
                  <a:solidFill>
                    <a:schemeClr val="bg1"/>
                  </a:solidFill>
                  <a:latin typeface="Calibri" panose="020F0502020204030204" pitchFamily="34" charset="0"/>
                  <a:cs typeface="Calibri" panose="020F0502020204030204" pitchFamily="34" charset="0"/>
                </a:rPr>
                <a:t>75%</a:t>
              </a:r>
            </a:p>
            <a:p>
              <a:pPr algn="ctr"/>
              <a:r>
                <a:rPr lang="en-US" sz="1400" dirty="0">
                  <a:solidFill>
                    <a:schemeClr val="bg1"/>
                  </a:solidFill>
                </a:rPr>
                <a:t>As many as 75% of infant deaths </a:t>
              </a:r>
            </a:p>
            <a:p>
              <a:pPr algn="ctr"/>
              <a:r>
                <a:rPr lang="en-US" sz="1400" dirty="0">
                  <a:solidFill>
                    <a:schemeClr val="bg1"/>
                  </a:solidFill>
                </a:rPr>
                <a:t>in the Bootheel are related to </a:t>
              </a:r>
            </a:p>
            <a:p>
              <a:pPr algn="ctr"/>
              <a:r>
                <a:rPr lang="en-US" sz="1400" dirty="0">
                  <a:solidFill>
                    <a:schemeClr val="bg1"/>
                  </a:solidFill>
                </a:rPr>
                <a:t>unsafe sleep habits</a:t>
              </a:r>
            </a:p>
            <a:p>
              <a:pPr algn="ctr"/>
              <a:endParaRPr lang="en-US" sz="1100" dirty="0">
                <a:solidFill>
                  <a:schemeClr val="bg1"/>
                </a:solidFill>
              </a:endParaRPr>
            </a:p>
          </p:txBody>
        </p:sp>
        <p:sp>
          <p:nvSpPr>
            <p:cNvPr id="5" name="Isosceles Triangle 16">
              <a:extLst>
                <a:ext uri="{FF2B5EF4-FFF2-40B4-BE49-F238E27FC236}">
                  <a16:creationId xmlns:a16="http://schemas.microsoft.com/office/drawing/2014/main" id="{CB47AA9E-815B-1143-B4B7-87DBA9F90C26}"/>
                </a:ext>
              </a:extLst>
            </p:cNvPr>
            <p:cNvSpPr/>
            <p:nvPr/>
          </p:nvSpPr>
          <p:spPr bwMode="auto">
            <a:xfrm rot="16200000">
              <a:off x="2265565" y="1540459"/>
              <a:ext cx="232962" cy="161943"/>
            </a:xfrm>
            <a:prstGeom prst="triangle">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6" name="Group 5">
            <a:extLst>
              <a:ext uri="{FF2B5EF4-FFF2-40B4-BE49-F238E27FC236}">
                <a16:creationId xmlns:a16="http://schemas.microsoft.com/office/drawing/2014/main" id="{E3659946-633B-AE48-9E13-F028BDD6398D}"/>
              </a:ext>
            </a:extLst>
          </p:cNvPr>
          <p:cNvGrpSpPr/>
          <p:nvPr/>
        </p:nvGrpSpPr>
        <p:grpSpPr>
          <a:xfrm>
            <a:off x="381000" y="4079708"/>
            <a:ext cx="3062188" cy="2301214"/>
            <a:chOff x="381000" y="3095626"/>
            <a:chExt cx="2256108" cy="1695450"/>
          </a:xfrm>
          <a:solidFill>
            <a:srgbClr val="FEC337"/>
          </a:solidFill>
        </p:grpSpPr>
        <p:sp>
          <p:nvSpPr>
            <p:cNvPr id="7" name="Rectangle 6">
              <a:extLst>
                <a:ext uri="{FF2B5EF4-FFF2-40B4-BE49-F238E27FC236}">
                  <a16:creationId xmlns:a16="http://schemas.microsoft.com/office/drawing/2014/main" id="{B73CA8CE-8028-EC48-A787-C3EA21C81DFC}"/>
                </a:ext>
              </a:extLst>
            </p:cNvPr>
            <p:cNvSpPr/>
            <p:nvPr/>
          </p:nvSpPr>
          <p:spPr bwMode="auto">
            <a:xfrm>
              <a:off x="381000" y="3095626"/>
              <a:ext cx="2095449" cy="1695450"/>
            </a:xfrm>
            <a:prstGeom prst="rect">
              <a:avLst/>
            </a:prstGeom>
            <a:grpFill/>
            <a:ln w="9525">
              <a:noFill/>
              <a:round/>
              <a:headEnd/>
              <a:tailEnd/>
            </a:ln>
          </p:spPr>
          <p:txBody>
            <a:bodyPr vert="horz" wrap="square" lIns="91440" tIns="45720" rIns="91440" bIns="45720" numCol="1" rtlCol="0" anchor="ctr" anchorCtr="0" compatLnSpc="1">
              <a:prstTxWarp prst="textNoShape">
                <a:avLst/>
              </a:prstTxWarp>
            </a:bodyPr>
            <a:lstStyle/>
            <a:p>
              <a:pPr algn="ctr"/>
              <a:r>
                <a:rPr lang="en-US" sz="5400" b="1" dirty="0">
                  <a:solidFill>
                    <a:schemeClr val="bg1"/>
                  </a:solidFill>
                  <a:latin typeface="Calibri" panose="020F0502020204030204" pitchFamily="34" charset="0"/>
                  <a:cs typeface="Calibri" panose="020F0502020204030204" pitchFamily="34" charset="0"/>
                </a:rPr>
                <a:t>25</a:t>
              </a:r>
            </a:p>
            <a:p>
              <a:pPr algn="ctr"/>
              <a:r>
                <a:rPr lang="en-US" sz="1400" dirty="0">
                  <a:solidFill>
                    <a:schemeClr val="bg1"/>
                  </a:solidFill>
                </a:rPr>
                <a:t>A baby is born with neonatal abstinence syndrome every </a:t>
              </a:r>
            </a:p>
            <a:p>
              <a:pPr algn="ctr"/>
              <a:r>
                <a:rPr lang="en-US" sz="1400" dirty="0">
                  <a:solidFill>
                    <a:schemeClr val="bg1"/>
                  </a:solidFill>
                </a:rPr>
                <a:t>25 minutes in the United States.</a:t>
              </a:r>
            </a:p>
          </p:txBody>
        </p:sp>
        <p:sp>
          <p:nvSpPr>
            <p:cNvPr id="8" name="Isosceles Triangle 38">
              <a:extLst>
                <a:ext uri="{FF2B5EF4-FFF2-40B4-BE49-F238E27FC236}">
                  <a16:creationId xmlns:a16="http://schemas.microsoft.com/office/drawing/2014/main" id="{6CA71813-6FA0-F347-AE02-3DF7931B1C0E}"/>
                </a:ext>
              </a:extLst>
            </p:cNvPr>
            <p:cNvSpPr/>
            <p:nvPr/>
          </p:nvSpPr>
          <p:spPr bwMode="auto">
            <a:xfrm rot="5400000" flipH="1">
              <a:off x="2439656" y="3235909"/>
              <a:ext cx="232962" cy="161943"/>
            </a:xfrm>
            <a:prstGeom prst="triangle">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9" name="Group 8">
            <a:extLst>
              <a:ext uri="{FF2B5EF4-FFF2-40B4-BE49-F238E27FC236}">
                <a16:creationId xmlns:a16="http://schemas.microsoft.com/office/drawing/2014/main" id="{7BBB9F1B-E887-B84C-986F-1B8270185BC2}"/>
              </a:ext>
            </a:extLst>
          </p:cNvPr>
          <p:cNvGrpSpPr/>
          <p:nvPr/>
        </p:nvGrpSpPr>
        <p:grpSpPr>
          <a:xfrm>
            <a:off x="8675018" y="1778493"/>
            <a:ext cx="3064260" cy="2301214"/>
            <a:chOff x="6491729" y="1400176"/>
            <a:chExt cx="2257635" cy="1695450"/>
          </a:xfrm>
          <a:solidFill>
            <a:srgbClr val="E9363E"/>
          </a:solidFill>
        </p:grpSpPr>
        <p:sp>
          <p:nvSpPr>
            <p:cNvPr id="10" name="Rectangle 9">
              <a:extLst>
                <a:ext uri="{FF2B5EF4-FFF2-40B4-BE49-F238E27FC236}">
                  <a16:creationId xmlns:a16="http://schemas.microsoft.com/office/drawing/2014/main" id="{CEF3389E-91A3-BE44-9F6F-008C76637B3E}"/>
                </a:ext>
              </a:extLst>
            </p:cNvPr>
            <p:cNvSpPr/>
            <p:nvPr/>
          </p:nvSpPr>
          <p:spPr bwMode="auto">
            <a:xfrm>
              <a:off x="6653915" y="1400176"/>
              <a:ext cx="2095449" cy="1695450"/>
            </a:xfrm>
            <a:prstGeom prst="rect">
              <a:avLst/>
            </a:prstGeom>
            <a:grpFill/>
            <a:ln w="9525">
              <a:noFill/>
              <a:round/>
              <a:headEnd/>
              <a:tailEnd/>
            </a:ln>
          </p:spPr>
          <p:txBody>
            <a:bodyPr vert="horz" wrap="square" lIns="91440" tIns="45720" rIns="91440" bIns="45720" numCol="1" rtlCol="0" anchor="ctr" anchorCtr="0" compatLnSpc="1">
              <a:prstTxWarp prst="textNoShape">
                <a:avLst/>
              </a:prstTxWarp>
            </a:bodyPr>
            <a:lstStyle/>
            <a:p>
              <a:pPr algn="ctr"/>
              <a:r>
                <a:rPr lang="en-US" sz="5400" b="1" dirty="0">
                  <a:solidFill>
                    <a:schemeClr val="bg1"/>
                  </a:solidFill>
                  <a:latin typeface="Calibri" panose="020F0502020204030204" pitchFamily="34" charset="0"/>
                  <a:cs typeface="Calibri" panose="020F0502020204030204" pitchFamily="34" charset="0"/>
                </a:rPr>
                <a:t>135</a:t>
              </a:r>
            </a:p>
            <a:p>
              <a:pPr algn="ctr"/>
              <a:r>
                <a:rPr lang="en-US" sz="1400" dirty="0">
                  <a:solidFill>
                    <a:schemeClr val="bg1"/>
                  </a:solidFill>
                </a:rPr>
                <a:t>babies in the Bootheel have </a:t>
              </a:r>
            </a:p>
            <a:p>
              <a:pPr algn="ctr"/>
              <a:r>
                <a:rPr lang="en-US" sz="1400" dirty="0">
                  <a:solidFill>
                    <a:schemeClr val="bg1"/>
                  </a:solidFill>
                </a:rPr>
                <a:t>died in the last 7 years </a:t>
              </a:r>
            </a:p>
            <a:p>
              <a:pPr algn="ctr"/>
              <a:endParaRPr lang="en-US" sz="1100" dirty="0">
                <a:solidFill>
                  <a:schemeClr val="bg1"/>
                </a:solidFill>
              </a:endParaRPr>
            </a:p>
          </p:txBody>
        </p:sp>
        <p:sp>
          <p:nvSpPr>
            <p:cNvPr id="11" name="Isosceles Triangle 39">
              <a:extLst>
                <a:ext uri="{FF2B5EF4-FFF2-40B4-BE49-F238E27FC236}">
                  <a16:creationId xmlns:a16="http://schemas.microsoft.com/office/drawing/2014/main" id="{D1BB89B4-A9D9-0447-AD31-1CC027B06792}"/>
                </a:ext>
              </a:extLst>
            </p:cNvPr>
            <p:cNvSpPr/>
            <p:nvPr/>
          </p:nvSpPr>
          <p:spPr bwMode="auto">
            <a:xfrm rot="16200000">
              <a:off x="6456220" y="1540460"/>
              <a:ext cx="232962" cy="161943"/>
            </a:xfrm>
            <a:prstGeom prst="triangle">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12" name="Group 11">
            <a:extLst>
              <a:ext uri="{FF2B5EF4-FFF2-40B4-BE49-F238E27FC236}">
                <a16:creationId xmlns:a16="http://schemas.microsoft.com/office/drawing/2014/main" id="{C4ACFA83-E5D8-9A46-8DF9-83C29C29191D}"/>
              </a:ext>
            </a:extLst>
          </p:cNvPr>
          <p:cNvGrpSpPr/>
          <p:nvPr/>
        </p:nvGrpSpPr>
        <p:grpSpPr>
          <a:xfrm>
            <a:off x="6051023" y="4079708"/>
            <a:ext cx="3067162" cy="2301214"/>
            <a:chOff x="4558466" y="3095626"/>
            <a:chExt cx="2259773" cy="1695450"/>
          </a:xfrm>
          <a:solidFill>
            <a:srgbClr val="47A8C0"/>
          </a:solidFill>
        </p:grpSpPr>
        <p:sp>
          <p:nvSpPr>
            <p:cNvPr id="13" name="Rectangle 12">
              <a:extLst>
                <a:ext uri="{FF2B5EF4-FFF2-40B4-BE49-F238E27FC236}">
                  <a16:creationId xmlns:a16="http://schemas.microsoft.com/office/drawing/2014/main" id="{F55A3966-B107-CA40-A15B-86A16DC8E766}"/>
                </a:ext>
              </a:extLst>
            </p:cNvPr>
            <p:cNvSpPr/>
            <p:nvPr/>
          </p:nvSpPr>
          <p:spPr bwMode="auto">
            <a:xfrm>
              <a:off x="4558466" y="3095626"/>
              <a:ext cx="2095449" cy="1695450"/>
            </a:xfrm>
            <a:prstGeom prst="rect">
              <a:avLst/>
            </a:prstGeom>
            <a:grpFill/>
            <a:ln w="9525">
              <a:noFill/>
              <a:round/>
              <a:headEnd/>
              <a:tailEnd/>
            </a:ln>
          </p:spPr>
          <p:txBody>
            <a:bodyPr vert="horz" wrap="square" lIns="91440" tIns="45720" rIns="91440" bIns="45720" numCol="1" rtlCol="0" anchor="ctr" anchorCtr="0" compatLnSpc="1">
              <a:prstTxWarp prst="textNoShape">
                <a:avLst/>
              </a:prstTxWarp>
            </a:bodyPr>
            <a:lstStyle/>
            <a:p>
              <a:pPr algn="ctr"/>
              <a:r>
                <a:rPr lang="en-US" sz="5400" b="1" dirty="0">
                  <a:solidFill>
                    <a:schemeClr val="bg1"/>
                  </a:solidFill>
                  <a:latin typeface="Calibri" panose="020F0502020204030204" pitchFamily="34" charset="0"/>
                  <a:cs typeface="Calibri" panose="020F0502020204030204" pitchFamily="34" charset="0"/>
                </a:rPr>
                <a:t>1 in 5</a:t>
              </a:r>
            </a:p>
            <a:p>
              <a:pPr algn="ctr"/>
              <a:r>
                <a:rPr lang="en-US" sz="1400" dirty="0">
                  <a:solidFill>
                    <a:schemeClr val="bg1"/>
                  </a:solidFill>
                </a:rPr>
                <a:t>1 in 5 infants in Missouri is born </a:t>
              </a:r>
            </a:p>
            <a:p>
              <a:pPr algn="ctr"/>
              <a:r>
                <a:rPr lang="en-US" sz="1400" dirty="0">
                  <a:solidFill>
                    <a:schemeClr val="bg1"/>
                  </a:solidFill>
                </a:rPr>
                <a:t>to a woman who received inadequate pre-natal care</a:t>
              </a:r>
            </a:p>
          </p:txBody>
        </p:sp>
        <p:sp>
          <p:nvSpPr>
            <p:cNvPr id="14" name="Isosceles Triangle 40">
              <a:extLst>
                <a:ext uri="{FF2B5EF4-FFF2-40B4-BE49-F238E27FC236}">
                  <a16:creationId xmlns:a16="http://schemas.microsoft.com/office/drawing/2014/main" id="{7F7E3376-CA07-F348-B32C-6B1FCEA450D6}"/>
                </a:ext>
              </a:extLst>
            </p:cNvPr>
            <p:cNvSpPr/>
            <p:nvPr/>
          </p:nvSpPr>
          <p:spPr bwMode="auto">
            <a:xfrm rot="5400000" flipH="1">
              <a:off x="6620787" y="3235910"/>
              <a:ext cx="232962" cy="161943"/>
            </a:xfrm>
            <a:prstGeom prst="triangle">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grpSp>
      <p:sp>
        <p:nvSpPr>
          <p:cNvPr id="20" name="TextBox 19">
            <a:extLst>
              <a:ext uri="{FF2B5EF4-FFF2-40B4-BE49-F238E27FC236}">
                <a16:creationId xmlns:a16="http://schemas.microsoft.com/office/drawing/2014/main" id="{07C9AEE5-B349-7745-A8FD-9E9D49F1378B}"/>
              </a:ext>
            </a:extLst>
          </p:cNvPr>
          <p:cNvSpPr txBox="1"/>
          <p:nvPr/>
        </p:nvSpPr>
        <p:spPr>
          <a:xfrm>
            <a:off x="449741" y="1067152"/>
            <a:ext cx="5514310" cy="369332"/>
          </a:xfrm>
          <a:prstGeom prst="rect">
            <a:avLst/>
          </a:prstGeom>
          <a:noFill/>
        </p:spPr>
        <p:txBody>
          <a:bodyPr wrap="square" rtlCol="0">
            <a:spAutoFit/>
          </a:bodyPr>
          <a:lstStyle/>
          <a:p>
            <a:r>
              <a:rPr lang="en-US" dirty="0"/>
              <a:t>Subtitle Can Go Here</a:t>
            </a:r>
          </a:p>
        </p:txBody>
      </p:sp>
    </p:spTree>
    <p:extLst>
      <p:ext uri="{BB962C8B-B14F-4D97-AF65-F5344CB8AC3E}">
        <p14:creationId xmlns:p14="http://schemas.microsoft.com/office/powerpoint/2010/main" val="3902559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6" descr="A picture containing person&#10;&#10;Description automatically generated">
            <a:extLst>
              <a:ext uri="{FF2B5EF4-FFF2-40B4-BE49-F238E27FC236}">
                <a16:creationId xmlns:a16="http://schemas.microsoft.com/office/drawing/2014/main" id="{45EA985E-D46E-CB4F-82EA-1C4DF38BAC3B}"/>
              </a:ext>
            </a:extLst>
          </p:cNvPr>
          <p:cNvPicPr>
            <a:picLocks noChangeAspect="1"/>
          </p:cNvPicPr>
          <p:nvPr/>
        </p:nvPicPr>
        <p:blipFill rotWithShape="1">
          <a:blip r:embed="rId2">
            <a:extLst>
              <a:ext uri="{28A0092B-C50C-407E-A947-70E740481C1C}">
                <a14:useLocalDpi xmlns:a14="http://schemas.microsoft.com/office/drawing/2010/main" val="0"/>
              </a:ext>
            </a:extLst>
          </a:blip>
          <a:srcRect t="35316" b="10070"/>
          <a:stretch/>
        </p:blipFill>
        <p:spPr>
          <a:xfrm>
            <a:off x="-1" y="-1"/>
            <a:ext cx="12191999" cy="4445001"/>
          </a:xfrm>
          <a:prstGeom prst="rect">
            <a:avLst/>
          </a:prstGeom>
        </p:spPr>
      </p:pic>
      <p:grpSp>
        <p:nvGrpSpPr>
          <p:cNvPr id="3" name="Group 2">
            <a:extLst>
              <a:ext uri="{FF2B5EF4-FFF2-40B4-BE49-F238E27FC236}">
                <a16:creationId xmlns:a16="http://schemas.microsoft.com/office/drawing/2014/main" id="{ED50D285-E2A1-7848-B8EB-E242EE729D33}"/>
              </a:ext>
            </a:extLst>
          </p:cNvPr>
          <p:cNvGrpSpPr/>
          <p:nvPr/>
        </p:nvGrpSpPr>
        <p:grpSpPr>
          <a:xfrm>
            <a:off x="-1" y="3488393"/>
            <a:ext cx="12191999" cy="3369607"/>
            <a:chOff x="0" y="2616293"/>
            <a:chExt cx="9144000" cy="2527205"/>
          </a:xfrm>
          <a:solidFill>
            <a:srgbClr val="A24399"/>
          </a:solidFill>
        </p:grpSpPr>
        <p:sp>
          <p:nvSpPr>
            <p:cNvPr id="4" name="Rectangle 3">
              <a:extLst>
                <a:ext uri="{FF2B5EF4-FFF2-40B4-BE49-F238E27FC236}">
                  <a16:creationId xmlns:a16="http://schemas.microsoft.com/office/drawing/2014/main" id="{9FF2317E-ABA6-9542-806E-3BABC9598DFA}"/>
                </a:ext>
              </a:extLst>
            </p:cNvPr>
            <p:cNvSpPr/>
            <p:nvPr/>
          </p:nvSpPr>
          <p:spPr bwMode="auto">
            <a:xfrm>
              <a:off x="0" y="2876550"/>
              <a:ext cx="9144000" cy="2266948"/>
            </a:xfrm>
            <a:prstGeom prst="rect">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dirty="0"/>
            </a:p>
          </p:txBody>
        </p:sp>
        <p:sp>
          <p:nvSpPr>
            <p:cNvPr id="5" name="Isosceles Triangle 8">
              <a:extLst>
                <a:ext uri="{FF2B5EF4-FFF2-40B4-BE49-F238E27FC236}">
                  <a16:creationId xmlns:a16="http://schemas.microsoft.com/office/drawing/2014/main" id="{88CC9082-89CE-6B49-B45E-F42E815562B9}"/>
                </a:ext>
              </a:extLst>
            </p:cNvPr>
            <p:cNvSpPr/>
            <p:nvPr/>
          </p:nvSpPr>
          <p:spPr bwMode="auto">
            <a:xfrm>
              <a:off x="4054878" y="2616293"/>
              <a:ext cx="1034244" cy="316361"/>
            </a:xfrm>
            <a:prstGeom prst="triangle">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grpSp>
      <p:sp>
        <p:nvSpPr>
          <p:cNvPr id="6" name="Text Placeholder 3">
            <a:extLst>
              <a:ext uri="{FF2B5EF4-FFF2-40B4-BE49-F238E27FC236}">
                <a16:creationId xmlns:a16="http://schemas.microsoft.com/office/drawing/2014/main" id="{FBE968D0-372E-8241-B6C4-6DCCD88C75CF}"/>
              </a:ext>
            </a:extLst>
          </p:cNvPr>
          <p:cNvSpPr txBox="1">
            <a:spLocks/>
          </p:cNvSpPr>
          <p:nvPr/>
        </p:nvSpPr>
        <p:spPr>
          <a:xfrm>
            <a:off x="475815" y="5036989"/>
            <a:ext cx="3283384" cy="129266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400" b="1" dirty="0">
                <a:solidFill>
                  <a:schemeClr val="bg1"/>
                </a:solidFill>
                <a:latin typeface="Calibri" panose="020F0502020204030204" pitchFamily="34" charset="0"/>
                <a:cs typeface="Calibri" panose="020F0502020204030204" pitchFamily="34" charset="0"/>
              </a:rPr>
              <a:t>Southeast Missouri State University </a:t>
            </a:r>
          </a:p>
          <a:p>
            <a:r>
              <a:rPr lang="en-US" sz="1400" dirty="0">
                <a:solidFill>
                  <a:schemeClr val="bg1"/>
                </a:solidFill>
              </a:rPr>
              <a:t>Scott County </a:t>
            </a:r>
          </a:p>
          <a:p>
            <a:endParaRPr lang="en-US" sz="1400" dirty="0">
              <a:solidFill>
                <a:schemeClr val="bg1"/>
              </a:solidFill>
            </a:endParaRPr>
          </a:p>
          <a:p>
            <a:r>
              <a:rPr lang="en-US" sz="1400" b="1" dirty="0">
                <a:solidFill>
                  <a:schemeClr val="bg1"/>
                </a:solidFill>
                <a:latin typeface="Calibri" panose="020F0502020204030204" pitchFamily="34" charset="0"/>
                <a:cs typeface="Calibri" panose="020F0502020204030204" pitchFamily="34" charset="0"/>
              </a:rPr>
              <a:t>Mississippi County Health Department</a:t>
            </a:r>
          </a:p>
          <a:p>
            <a:r>
              <a:rPr lang="en-US" sz="1400" dirty="0">
                <a:solidFill>
                  <a:schemeClr val="bg1"/>
                </a:solidFill>
              </a:rPr>
              <a:t>Mississippi County</a:t>
            </a:r>
          </a:p>
          <a:p>
            <a:endParaRPr lang="en-US" sz="1400" dirty="0">
              <a:solidFill>
                <a:schemeClr val="bg1"/>
              </a:solidFill>
            </a:endParaRPr>
          </a:p>
        </p:txBody>
      </p:sp>
      <p:sp>
        <p:nvSpPr>
          <p:cNvPr id="7" name="Freeform 6">
            <a:extLst>
              <a:ext uri="{FF2B5EF4-FFF2-40B4-BE49-F238E27FC236}">
                <a16:creationId xmlns:a16="http://schemas.microsoft.com/office/drawing/2014/main" id="{3ABD47EC-6F6A-6046-BDEB-CF0AE09BD7A8}"/>
              </a:ext>
            </a:extLst>
          </p:cNvPr>
          <p:cNvSpPr>
            <a:spLocks noEditPoints="1"/>
          </p:cNvSpPr>
          <p:nvPr/>
        </p:nvSpPr>
        <p:spPr bwMode="auto">
          <a:xfrm>
            <a:off x="5877796" y="3817008"/>
            <a:ext cx="436404" cy="658575"/>
          </a:xfrm>
          <a:custGeom>
            <a:avLst/>
            <a:gdLst/>
            <a:ahLst/>
            <a:cxnLst>
              <a:cxn ang="0">
                <a:pos x="89" y="0"/>
              </a:cxn>
              <a:cxn ang="0">
                <a:pos x="0" y="89"/>
              </a:cxn>
              <a:cxn ang="0">
                <a:pos x="38" y="188"/>
              </a:cxn>
              <a:cxn ang="0">
                <a:pos x="76" y="249"/>
              </a:cxn>
              <a:cxn ang="0">
                <a:pos x="89" y="269"/>
              </a:cxn>
              <a:cxn ang="0">
                <a:pos x="102" y="249"/>
              </a:cxn>
              <a:cxn ang="0">
                <a:pos x="139" y="188"/>
              </a:cxn>
              <a:cxn ang="0">
                <a:pos x="178" y="89"/>
              </a:cxn>
              <a:cxn ang="0">
                <a:pos x="89" y="0"/>
              </a:cxn>
              <a:cxn ang="0">
                <a:pos x="89" y="135"/>
              </a:cxn>
              <a:cxn ang="0">
                <a:pos x="43" y="89"/>
              </a:cxn>
              <a:cxn ang="0">
                <a:pos x="89" y="43"/>
              </a:cxn>
              <a:cxn ang="0">
                <a:pos x="135" y="89"/>
              </a:cxn>
              <a:cxn ang="0">
                <a:pos x="89" y="135"/>
              </a:cxn>
              <a:cxn ang="0">
                <a:pos x="89" y="135"/>
              </a:cxn>
              <a:cxn ang="0">
                <a:pos x="89" y="135"/>
              </a:cxn>
            </a:cxnLst>
            <a:rect l="0" t="0" r="r" b="b"/>
            <a:pathLst>
              <a:path w="178" h="269">
                <a:moveTo>
                  <a:pt x="89" y="0"/>
                </a:moveTo>
                <a:cubicBezTo>
                  <a:pt x="40" y="0"/>
                  <a:pt x="0" y="40"/>
                  <a:pt x="0" y="89"/>
                </a:cubicBezTo>
                <a:cubicBezTo>
                  <a:pt x="0" y="109"/>
                  <a:pt x="13" y="141"/>
                  <a:pt x="38" y="188"/>
                </a:cubicBezTo>
                <a:cubicBezTo>
                  <a:pt x="57" y="220"/>
                  <a:pt x="75" y="248"/>
                  <a:pt x="76" y="249"/>
                </a:cubicBezTo>
                <a:cubicBezTo>
                  <a:pt x="89" y="269"/>
                  <a:pt x="89" y="269"/>
                  <a:pt x="89" y="269"/>
                </a:cubicBezTo>
                <a:cubicBezTo>
                  <a:pt x="102" y="249"/>
                  <a:pt x="102" y="249"/>
                  <a:pt x="102" y="249"/>
                </a:cubicBezTo>
                <a:cubicBezTo>
                  <a:pt x="103" y="248"/>
                  <a:pt x="121" y="220"/>
                  <a:pt x="139" y="188"/>
                </a:cubicBezTo>
                <a:cubicBezTo>
                  <a:pt x="165" y="141"/>
                  <a:pt x="178" y="109"/>
                  <a:pt x="178" y="89"/>
                </a:cubicBezTo>
                <a:cubicBezTo>
                  <a:pt x="178" y="40"/>
                  <a:pt x="138" y="0"/>
                  <a:pt x="89" y="0"/>
                </a:cubicBezTo>
                <a:close/>
                <a:moveTo>
                  <a:pt x="89" y="135"/>
                </a:moveTo>
                <a:cubicBezTo>
                  <a:pt x="63" y="135"/>
                  <a:pt x="43" y="114"/>
                  <a:pt x="43" y="89"/>
                </a:cubicBezTo>
                <a:cubicBezTo>
                  <a:pt x="43" y="63"/>
                  <a:pt x="63" y="43"/>
                  <a:pt x="89" y="43"/>
                </a:cubicBezTo>
                <a:cubicBezTo>
                  <a:pt x="114" y="43"/>
                  <a:pt x="135" y="63"/>
                  <a:pt x="135" y="89"/>
                </a:cubicBezTo>
                <a:cubicBezTo>
                  <a:pt x="135" y="114"/>
                  <a:pt x="114" y="135"/>
                  <a:pt x="89" y="135"/>
                </a:cubicBezTo>
                <a:close/>
                <a:moveTo>
                  <a:pt x="89" y="135"/>
                </a:moveTo>
                <a:cubicBezTo>
                  <a:pt x="89" y="135"/>
                  <a:pt x="89" y="135"/>
                  <a:pt x="89" y="135"/>
                </a:cubicBezTo>
              </a:path>
            </a:pathLst>
          </a:custGeom>
          <a:solidFill>
            <a:srgbClr val="FFC337"/>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Text Placeholder 3">
            <a:extLst>
              <a:ext uri="{FF2B5EF4-FFF2-40B4-BE49-F238E27FC236}">
                <a16:creationId xmlns:a16="http://schemas.microsoft.com/office/drawing/2014/main" id="{66FBC143-F495-A743-B9AC-95868FB52705}"/>
              </a:ext>
            </a:extLst>
          </p:cNvPr>
          <p:cNvSpPr txBox="1">
            <a:spLocks/>
          </p:cNvSpPr>
          <p:nvPr/>
        </p:nvSpPr>
        <p:spPr>
          <a:xfrm>
            <a:off x="4423225" y="4929268"/>
            <a:ext cx="3283384" cy="15081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400" b="1" dirty="0">
                <a:solidFill>
                  <a:schemeClr val="bg1"/>
                </a:solidFill>
                <a:latin typeface="Calibri" panose="020F0502020204030204" pitchFamily="34" charset="0"/>
                <a:cs typeface="Calibri" panose="020F0502020204030204" pitchFamily="34" charset="0"/>
              </a:rPr>
              <a:t>Regional Healthcare Foundation</a:t>
            </a:r>
          </a:p>
          <a:p>
            <a:r>
              <a:rPr lang="en-US" sz="1400" dirty="0">
                <a:solidFill>
                  <a:schemeClr val="bg1"/>
                </a:solidFill>
              </a:rPr>
              <a:t>Stoddard County </a:t>
            </a:r>
          </a:p>
          <a:p>
            <a:endParaRPr lang="en-US" sz="1400" dirty="0">
              <a:solidFill>
                <a:schemeClr val="bg1"/>
              </a:solidFill>
            </a:endParaRPr>
          </a:p>
          <a:p>
            <a:r>
              <a:rPr lang="en-US" sz="1400" b="1" dirty="0">
                <a:solidFill>
                  <a:schemeClr val="bg1"/>
                </a:solidFill>
                <a:latin typeface="Calibri" panose="020F0502020204030204" pitchFamily="34" charset="0"/>
                <a:cs typeface="Calibri" panose="020F0502020204030204" pitchFamily="34" charset="0"/>
              </a:rPr>
              <a:t>New Madrid County Family </a:t>
            </a:r>
          </a:p>
          <a:p>
            <a:r>
              <a:rPr lang="en-US" sz="1400" b="1" dirty="0">
                <a:solidFill>
                  <a:schemeClr val="bg1"/>
                </a:solidFill>
                <a:latin typeface="Calibri" panose="020F0502020204030204" pitchFamily="34" charset="0"/>
                <a:cs typeface="Calibri" panose="020F0502020204030204" pitchFamily="34" charset="0"/>
              </a:rPr>
              <a:t>Resource Center</a:t>
            </a:r>
          </a:p>
          <a:p>
            <a:r>
              <a:rPr lang="en-US" sz="1400" dirty="0">
                <a:solidFill>
                  <a:schemeClr val="bg1"/>
                </a:solidFill>
              </a:rPr>
              <a:t>New Madrid County</a:t>
            </a:r>
          </a:p>
          <a:p>
            <a:endParaRPr lang="en-US" sz="1400" dirty="0">
              <a:solidFill>
                <a:schemeClr val="bg1"/>
              </a:solidFill>
            </a:endParaRPr>
          </a:p>
        </p:txBody>
      </p:sp>
      <p:sp>
        <p:nvSpPr>
          <p:cNvPr id="9" name="Text Placeholder 3">
            <a:extLst>
              <a:ext uri="{FF2B5EF4-FFF2-40B4-BE49-F238E27FC236}">
                <a16:creationId xmlns:a16="http://schemas.microsoft.com/office/drawing/2014/main" id="{5D4B0173-AB1F-734C-A90E-3E3EC698EC90}"/>
              </a:ext>
            </a:extLst>
          </p:cNvPr>
          <p:cNvSpPr txBox="1">
            <a:spLocks/>
          </p:cNvSpPr>
          <p:nvPr/>
        </p:nvSpPr>
        <p:spPr>
          <a:xfrm>
            <a:off x="8340654" y="4903620"/>
            <a:ext cx="3283384" cy="129266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400" b="1" dirty="0">
                <a:solidFill>
                  <a:schemeClr val="bg1"/>
                </a:solidFill>
                <a:latin typeface="Calibri" panose="020F0502020204030204" pitchFamily="34" charset="0"/>
                <a:cs typeface="Calibri" panose="020F0502020204030204" pitchFamily="34" charset="0"/>
              </a:rPr>
              <a:t>FCC Behavioral Health </a:t>
            </a:r>
          </a:p>
          <a:p>
            <a:r>
              <a:rPr lang="en-US" sz="1400" dirty="0">
                <a:solidFill>
                  <a:schemeClr val="bg1"/>
                </a:solidFill>
              </a:rPr>
              <a:t>Dunklin County </a:t>
            </a:r>
          </a:p>
          <a:p>
            <a:endParaRPr lang="en-US" sz="1400" dirty="0">
              <a:solidFill>
                <a:schemeClr val="bg1"/>
              </a:solidFill>
            </a:endParaRPr>
          </a:p>
          <a:p>
            <a:r>
              <a:rPr lang="en-US" sz="1400" b="1" dirty="0">
                <a:solidFill>
                  <a:schemeClr val="bg1"/>
                </a:solidFill>
                <a:latin typeface="Calibri" panose="020F0502020204030204" pitchFamily="34" charset="0"/>
                <a:cs typeface="Calibri" panose="020F0502020204030204" pitchFamily="34" charset="0"/>
              </a:rPr>
              <a:t>Pemiscot Family Health Center</a:t>
            </a:r>
          </a:p>
          <a:p>
            <a:r>
              <a:rPr lang="en-US" sz="1400" dirty="0">
                <a:solidFill>
                  <a:schemeClr val="bg1"/>
                </a:solidFill>
              </a:rPr>
              <a:t>Pemiscot County</a:t>
            </a:r>
          </a:p>
          <a:p>
            <a:endParaRPr lang="en-US" sz="1400" dirty="0">
              <a:solidFill>
                <a:schemeClr val="bg1"/>
              </a:solidFill>
            </a:endParaRPr>
          </a:p>
        </p:txBody>
      </p:sp>
      <p:sp>
        <p:nvSpPr>
          <p:cNvPr id="10" name="Rectangle 9">
            <a:extLst>
              <a:ext uri="{FF2B5EF4-FFF2-40B4-BE49-F238E27FC236}">
                <a16:creationId xmlns:a16="http://schemas.microsoft.com/office/drawing/2014/main" id="{F76D4A3D-3248-8E4C-8B43-BD784781CBF6}"/>
              </a:ext>
            </a:extLst>
          </p:cNvPr>
          <p:cNvSpPr/>
          <p:nvPr/>
        </p:nvSpPr>
        <p:spPr bwMode="auto">
          <a:xfrm>
            <a:off x="8190006" y="507830"/>
            <a:ext cx="3584678" cy="1374604"/>
          </a:xfrm>
          <a:prstGeom prst="rect">
            <a:avLst/>
          </a:prstGeom>
          <a:solidFill>
            <a:srgbClr val="47A8C0"/>
          </a:solidFill>
          <a:ln w="9525">
            <a:noFill/>
            <a:round/>
            <a:headEnd/>
            <a:tailEnd/>
          </a:ln>
        </p:spPr>
        <p:txBody>
          <a:bodyPr vert="horz" wrap="square" lIns="274320" tIns="45720" rIns="91440" bIns="45720" numCol="1" rtlCol="0" anchor="ctr" anchorCtr="0" compatLnSpc="1">
            <a:prstTxWarp prst="textNoShape">
              <a:avLst/>
            </a:prstTxWarp>
          </a:bodyPr>
          <a:lstStyle/>
          <a:p>
            <a:r>
              <a:rPr lang="en-US" sz="2800" b="1" dirty="0">
                <a:solidFill>
                  <a:schemeClr val="bg1"/>
                </a:solidFill>
                <a:latin typeface="Arial" panose="020B0604020202020204" pitchFamily="34" charset="0"/>
                <a:cs typeface="Arial" panose="020B0604020202020204" pitchFamily="34" charset="0"/>
              </a:rPr>
              <a:t>OUR PARTNER AGENCIES</a:t>
            </a:r>
          </a:p>
        </p:txBody>
      </p:sp>
    </p:spTree>
    <p:extLst>
      <p:ext uri="{BB962C8B-B14F-4D97-AF65-F5344CB8AC3E}">
        <p14:creationId xmlns:p14="http://schemas.microsoft.com/office/powerpoint/2010/main" val="3033746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4">
            <a:extLst>
              <a:ext uri="{FF2B5EF4-FFF2-40B4-BE49-F238E27FC236}">
                <a16:creationId xmlns:a16="http://schemas.microsoft.com/office/drawing/2014/main" id="{A9E7498F-E579-854C-8BB0-EF65A33E3F7F}"/>
              </a:ext>
            </a:extLst>
          </p:cNvPr>
          <p:cNvSpPr txBox="1">
            <a:spLocks/>
          </p:cNvSpPr>
          <p:nvPr/>
        </p:nvSpPr>
        <p:spPr>
          <a:xfrm>
            <a:off x="381000" y="599727"/>
            <a:ext cx="11418790" cy="6759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A24399"/>
                </a:solidFill>
                <a:latin typeface="Calibri" panose="020F0502020204030204" pitchFamily="34" charset="0"/>
                <a:cs typeface="Calibri" panose="020F0502020204030204" pitchFamily="34" charset="0"/>
              </a:rPr>
              <a:t>WHY SUPPORT BOOTHEEL BABIES?</a:t>
            </a:r>
          </a:p>
        </p:txBody>
      </p:sp>
      <p:sp>
        <p:nvSpPr>
          <p:cNvPr id="4" name="Inhaltsplatzhalter 4">
            <a:extLst>
              <a:ext uri="{FF2B5EF4-FFF2-40B4-BE49-F238E27FC236}">
                <a16:creationId xmlns:a16="http://schemas.microsoft.com/office/drawing/2014/main" id="{3C7EDCC7-C915-8241-B83B-B9A3448E5B43}"/>
              </a:ext>
            </a:extLst>
          </p:cNvPr>
          <p:cNvSpPr txBox="1">
            <a:spLocks/>
          </p:cNvSpPr>
          <p:nvPr/>
        </p:nvSpPr>
        <p:spPr>
          <a:xfrm>
            <a:off x="511377" y="1225563"/>
            <a:ext cx="6385028" cy="3877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00" dirty="0">
                <a:solidFill>
                  <a:srgbClr val="161F28"/>
                </a:solidFill>
              </a:rPr>
              <a:t>Your donation will be put toward efforts that will get us closer to stronger, healthier babies and families. Your generosity helps mothers, babies, families and your community. </a:t>
            </a:r>
          </a:p>
        </p:txBody>
      </p:sp>
      <p:sp>
        <p:nvSpPr>
          <p:cNvPr id="5" name="Inhaltsplatzhalter 4">
            <a:extLst>
              <a:ext uri="{FF2B5EF4-FFF2-40B4-BE49-F238E27FC236}">
                <a16:creationId xmlns:a16="http://schemas.microsoft.com/office/drawing/2014/main" id="{AE5FE17A-A07C-104A-898D-73C6CC4BB4A7}"/>
              </a:ext>
            </a:extLst>
          </p:cNvPr>
          <p:cNvSpPr txBox="1">
            <a:spLocks/>
          </p:cNvSpPr>
          <p:nvPr/>
        </p:nvSpPr>
        <p:spPr>
          <a:xfrm>
            <a:off x="7035487" y="3189831"/>
            <a:ext cx="4764305" cy="93153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a:solidFill>
                  <a:srgbClr val="FFC000"/>
                </a:solidFill>
                <a:latin typeface="+mn-lt"/>
              </a:rPr>
              <a:t>Its Causes are KNOWN</a:t>
            </a:r>
            <a:br>
              <a:rPr lang="en-US" sz="1400" b="1" dirty="0">
                <a:solidFill>
                  <a:schemeClr val="accent1"/>
                </a:solidFill>
                <a:latin typeface="+mj-lt"/>
              </a:rPr>
            </a:br>
            <a:r>
              <a:rPr lang="en-US" sz="1400" dirty="0">
                <a:solidFill>
                  <a:schemeClr val="tx1">
                    <a:lumMod val="75000"/>
                    <a:lumOff val="25000"/>
                  </a:schemeClr>
                </a:solidFill>
                <a:latin typeface="+mn-lt"/>
              </a:rPr>
              <a:t>Causes range from economic challenges and behavioral choices to a lack of education and access to resources.</a:t>
            </a:r>
          </a:p>
          <a:p>
            <a:pPr marL="0" indent="0">
              <a:buNone/>
            </a:pPr>
            <a:endParaRPr lang="en-US" sz="1200" dirty="0">
              <a:solidFill>
                <a:schemeClr val="tx1">
                  <a:lumMod val="75000"/>
                  <a:lumOff val="25000"/>
                </a:schemeClr>
              </a:solidFill>
              <a:latin typeface="+mn-lt"/>
            </a:endParaRPr>
          </a:p>
        </p:txBody>
      </p:sp>
      <p:sp>
        <p:nvSpPr>
          <p:cNvPr id="6" name="Freeform 5">
            <a:extLst>
              <a:ext uri="{FF2B5EF4-FFF2-40B4-BE49-F238E27FC236}">
                <a16:creationId xmlns:a16="http://schemas.microsoft.com/office/drawing/2014/main" id="{6B151941-00E8-7E44-A672-DBB315A076D5}"/>
              </a:ext>
            </a:extLst>
          </p:cNvPr>
          <p:cNvSpPr>
            <a:spLocks noEditPoints="1"/>
          </p:cNvSpPr>
          <p:nvPr/>
        </p:nvSpPr>
        <p:spPr bwMode="auto">
          <a:xfrm>
            <a:off x="6388908" y="3285177"/>
            <a:ext cx="507497" cy="503898"/>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FEC3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Inhaltsplatzhalter 4">
            <a:extLst>
              <a:ext uri="{FF2B5EF4-FFF2-40B4-BE49-F238E27FC236}">
                <a16:creationId xmlns:a16="http://schemas.microsoft.com/office/drawing/2014/main" id="{58A20378-BBA1-8A42-AE43-7F79AD00B297}"/>
              </a:ext>
            </a:extLst>
          </p:cNvPr>
          <p:cNvSpPr txBox="1">
            <a:spLocks/>
          </p:cNvSpPr>
          <p:nvPr/>
        </p:nvSpPr>
        <p:spPr>
          <a:xfrm>
            <a:off x="7035487" y="4117810"/>
            <a:ext cx="4764305" cy="93153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a:solidFill>
                  <a:srgbClr val="47A8C0"/>
                </a:solidFill>
                <a:latin typeface="Calibri" panose="020F0502020204030204" pitchFamily="34" charset="0"/>
                <a:cs typeface="Calibri" panose="020F0502020204030204" pitchFamily="34" charset="0"/>
              </a:rPr>
              <a:t>It Affects EVERYONE</a:t>
            </a:r>
            <a:br>
              <a:rPr lang="en-US" sz="1400" b="1" dirty="0">
                <a:solidFill>
                  <a:schemeClr val="accent1"/>
                </a:solidFill>
                <a:latin typeface="+mj-lt"/>
              </a:rPr>
            </a:br>
            <a:r>
              <a:rPr lang="en-US" sz="1400" dirty="0">
                <a:solidFill>
                  <a:schemeClr val="tx1">
                    <a:lumMod val="75000"/>
                    <a:lumOff val="25000"/>
                  </a:schemeClr>
                </a:solidFill>
                <a:latin typeface="+mn-lt"/>
              </a:rPr>
              <a:t>The loss of children has a long-lasting emotional and economic impact on everyone in the community.</a:t>
            </a:r>
          </a:p>
          <a:p>
            <a:pPr marL="0" indent="0">
              <a:buNone/>
            </a:pPr>
            <a:endParaRPr lang="en-US" sz="1200" dirty="0">
              <a:solidFill>
                <a:schemeClr val="tx1">
                  <a:lumMod val="75000"/>
                  <a:lumOff val="25000"/>
                </a:schemeClr>
              </a:solidFill>
              <a:latin typeface="+mn-lt"/>
            </a:endParaRPr>
          </a:p>
        </p:txBody>
      </p:sp>
      <p:sp>
        <p:nvSpPr>
          <p:cNvPr id="8" name="Freeform 7">
            <a:extLst>
              <a:ext uri="{FF2B5EF4-FFF2-40B4-BE49-F238E27FC236}">
                <a16:creationId xmlns:a16="http://schemas.microsoft.com/office/drawing/2014/main" id="{BA246AF7-7828-9246-8DBF-5875CB6A3F27}"/>
              </a:ext>
            </a:extLst>
          </p:cNvPr>
          <p:cNvSpPr>
            <a:spLocks noEditPoints="1"/>
          </p:cNvSpPr>
          <p:nvPr/>
        </p:nvSpPr>
        <p:spPr bwMode="auto">
          <a:xfrm>
            <a:off x="6388908" y="4213156"/>
            <a:ext cx="507497" cy="503898"/>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47A8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Inhaltsplatzhalter 4">
            <a:extLst>
              <a:ext uri="{FF2B5EF4-FFF2-40B4-BE49-F238E27FC236}">
                <a16:creationId xmlns:a16="http://schemas.microsoft.com/office/drawing/2014/main" id="{838DF1BB-3495-6C48-B75B-0C844A72B806}"/>
              </a:ext>
            </a:extLst>
          </p:cNvPr>
          <p:cNvSpPr txBox="1">
            <a:spLocks/>
          </p:cNvSpPr>
          <p:nvPr/>
        </p:nvSpPr>
        <p:spPr>
          <a:xfrm>
            <a:off x="7035485" y="5085546"/>
            <a:ext cx="4990863" cy="95923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b="1" dirty="0">
                <a:solidFill>
                  <a:srgbClr val="EA363D"/>
                </a:solidFill>
                <a:latin typeface="Calibri" panose="020F0502020204030204" pitchFamily="34" charset="0"/>
                <a:cs typeface="Calibri" panose="020F0502020204030204" pitchFamily="34" charset="0"/>
              </a:rPr>
              <a:t>It can be STOPPED</a:t>
            </a:r>
            <a:br>
              <a:rPr lang="en-US" sz="1400" b="1" dirty="0">
                <a:solidFill>
                  <a:schemeClr val="accent1"/>
                </a:solidFill>
                <a:latin typeface="+mj-lt"/>
              </a:rPr>
            </a:br>
            <a:r>
              <a:rPr lang="en-US" sz="1400" dirty="0">
                <a:solidFill>
                  <a:schemeClr val="tx1">
                    <a:lumMod val="75000"/>
                    <a:lumOff val="25000"/>
                  </a:schemeClr>
                </a:solidFill>
                <a:latin typeface="+mn-lt"/>
              </a:rPr>
              <a:t>Bootheel Babies and Families is focused on improving pre-/post-natal care for expectant and new moms and babies.</a:t>
            </a:r>
          </a:p>
          <a:p>
            <a:pPr marL="0" indent="0">
              <a:buNone/>
            </a:pPr>
            <a:endParaRPr lang="en-US" sz="1200" dirty="0">
              <a:solidFill>
                <a:schemeClr val="tx1">
                  <a:lumMod val="75000"/>
                  <a:lumOff val="25000"/>
                </a:schemeClr>
              </a:solidFill>
              <a:latin typeface="+mn-lt"/>
            </a:endParaRPr>
          </a:p>
        </p:txBody>
      </p:sp>
      <p:sp>
        <p:nvSpPr>
          <p:cNvPr id="10" name="Freeform 9">
            <a:extLst>
              <a:ext uri="{FF2B5EF4-FFF2-40B4-BE49-F238E27FC236}">
                <a16:creationId xmlns:a16="http://schemas.microsoft.com/office/drawing/2014/main" id="{9C915694-923C-0A4D-80EB-FAAE78D86C0E}"/>
              </a:ext>
            </a:extLst>
          </p:cNvPr>
          <p:cNvSpPr>
            <a:spLocks noEditPoints="1"/>
          </p:cNvSpPr>
          <p:nvPr/>
        </p:nvSpPr>
        <p:spPr bwMode="auto">
          <a:xfrm>
            <a:off x="6388908" y="5190831"/>
            <a:ext cx="507497" cy="503898"/>
          </a:xfrm>
          <a:custGeom>
            <a:avLst/>
            <a:gdLst>
              <a:gd name="T0" fmla="*/ 2467 w 3380"/>
              <a:gd name="T1" fmla="*/ 933 h 3357"/>
              <a:gd name="T2" fmla="*/ 1413 w 3380"/>
              <a:gd name="T3" fmla="*/ 2007 h 3357"/>
              <a:gd name="T4" fmla="*/ 1372 w 3380"/>
              <a:gd name="T5" fmla="*/ 2015 h 3357"/>
              <a:gd name="T6" fmla="*/ 929 w 3380"/>
              <a:gd name="T7" fmla="*/ 1549 h 3357"/>
              <a:gd name="T8" fmla="*/ 875 w 3380"/>
              <a:gd name="T9" fmla="*/ 1525 h 3357"/>
              <a:gd name="T10" fmla="*/ 821 w 3380"/>
              <a:gd name="T11" fmla="*/ 1549 h 3357"/>
              <a:gd name="T12" fmla="*/ 697 w 3380"/>
              <a:gd name="T13" fmla="*/ 1683 h 3357"/>
              <a:gd name="T14" fmla="*/ 692 w 3380"/>
              <a:gd name="T15" fmla="*/ 1721 h 3357"/>
              <a:gd name="T16" fmla="*/ 714 w 3380"/>
              <a:gd name="T17" fmla="*/ 1763 h 3357"/>
              <a:gd name="T18" fmla="*/ 1337 w 3380"/>
              <a:gd name="T19" fmla="*/ 2429 h 3357"/>
              <a:gd name="T20" fmla="*/ 1382 w 3380"/>
              <a:gd name="T21" fmla="*/ 2442 h 3357"/>
              <a:gd name="T22" fmla="*/ 1424 w 3380"/>
              <a:gd name="T23" fmla="*/ 2429 h 3357"/>
              <a:gd name="T24" fmla="*/ 2677 w 3380"/>
              <a:gd name="T25" fmla="*/ 1138 h 3357"/>
              <a:gd name="T26" fmla="*/ 2687 w 3380"/>
              <a:gd name="T27" fmla="*/ 1093 h 3357"/>
              <a:gd name="T28" fmla="*/ 2666 w 3380"/>
              <a:gd name="T29" fmla="*/ 1053 h 3357"/>
              <a:gd name="T30" fmla="*/ 2523 w 3380"/>
              <a:gd name="T31" fmla="*/ 926 h 3357"/>
              <a:gd name="T32" fmla="*/ 1797 w 3380"/>
              <a:gd name="T33" fmla="*/ 3 h 3357"/>
              <a:gd name="T34" fmla="*/ 2107 w 3380"/>
              <a:gd name="T35" fmla="*/ 51 h 3357"/>
              <a:gd name="T36" fmla="*/ 2396 w 3380"/>
              <a:gd name="T37" fmla="*/ 152 h 3357"/>
              <a:gd name="T38" fmla="*/ 2657 w 3380"/>
              <a:gd name="T39" fmla="*/ 300 h 3357"/>
              <a:gd name="T40" fmla="*/ 2886 w 3380"/>
              <a:gd name="T41" fmla="*/ 491 h 3357"/>
              <a:gd name="T42" fmla="*/ 3078 w 3380"/>
              <a:gd name="T43" fmla="*/ 718 h 3357"/>
              <a:gd name="T44" fmla="*/ 3227 w 3380"/>
              <a:gd name="T45" fmla="*/ 978 h 3357"/>
              <a:gd name="T46" fmla="*/ 3328 w 3380"/>
              <a:gd name="T47" fmla="*/ 1265 h 3357"/>
              <a:gd name="T48" fmla="*/ 3376 w 3380"/>
              <a:gd name="T49" fmla="*/ 1573 h 3357"/>
              <a:gd name="T50" fmla="*/ 3367 w 3380"/>
              <a:gd name="T51" fmla="*/ 1890 h 3357"/>
              <a:gd name="T52" fmla="*/ 3300 w 3380"/>
              <a:gd name="T53" fmla="*/ 2192 h 3357"/>
              <a:gd name="T54" fmla="*/ 3183 w 3380"/>
              <a:gd name="T55" fmla="*/ 2470 h 3357"/>
              <a:gd name="T56" fmla="*/ 3018 w 3380"/>
              <a:gd name="T57" fmla="*/ 2719 h 3357"/>
              <a:gd name="T58" fmla="*/ 2813 w 3380"/>
              <a:gd name="T59" fmla="*/ 2935 h 3357"/>
              <a:gd name="T60" fmla="*/ 2573 w 3380"/>
              <a:gd name="T61" fmla="*/ 3111 h 3357"/>
              <a:gd name="T62" fmla="*/ 2302 w 3380"/>
              <a:gd name="T63" fmla="*/ 3245 h 3357"/>
              <a:gd name="T64" fmla="*/ 2006 w 3380"/>
              <a:gd name="T65" fmla="*/ 3328 h 3357"/>
              <a:gd name="T66" fmla="*/ 1690 w 3380"/>
              <a:gd name="T67" fmla="*/ 3357 h 3357"/>
              <a:gd name="T68" fmla="*/ 1374 w 3380"/>
              <a:gd name="T69" fmla="*/ 3328 h 3357"/>
              <a:gd name="T70" fmla="*/ 1078 w 3380"/>
              <a:gd name="T71" fmla="*/ 3245 h 3357"/>
              <a:gd name="T72" fmla="*/ 806 w 3380"/>
              <a:gd name="T73" fmla="*/ 3111 h 3357"/>
              <a:gd name="T74" fmla="*/ 565 w 3380"/>
              <a:gd name="T75" fmla="*/ 2935 h 3357"/>
              <a:gd name="T76" fmla="*/ 361 w 3380"/>
              <a:gd name="T77" fmla="*/ 2719 h 3357"/>
              <a:gd name="T78" fmla="*/ 197 w 3380"/>
              <a:gd name="T79" fmla="*/ 2470 h 3357"/>
              <a:gd name="T80" fmla="*/ 79 w 3380"/>
              <a:gd name="T81" fmla="*/ 2192 h 3357"/>
              <a:gd name="T82" fmla="*/ 13 w 3380"/>
              <a:gd name="T83" fmla="*/ 1890 h 3357"/>
              <a:gd name="T84" fmla="*/ 3 w 3380"/>
              <a:gd name="T85" fmla="*/ 1573 h 3357"/>
              <a:gd name="T86" fmla="*/ 51 w 3380"/>
              <a:gd name="T87" fmla="*/ 1265 h 3357"/>
              <a:gd name="T88" fmla="*/ 152 w 3380"/>
              <a:gd name="T89" fmla="*/ 978 h 3357"/>
              <a:gd name="T90" fmla="*/ 301 w 3380"/>
              <a:gd name="T91" fmla="*/ 718 h 3357"/>
              <a:gd name="T92" fmla="*/ 493 w 3380"/>
              <a:gd name="T93" fmla="*/ 491 h 3357"/>
              <a:gd name="T94" fmla="*/ 722 w 3380"/>
              <a:gd name="T95" fmla="*/ 300 h 3357"/>
              <a:gd name="T96" fmla="*/ 984 w 3380"/>
              <a:gd name="T97" fmla="*/ 152 h 3357"/>
              <a:gd name="T98" fmla="*/ 1273 w 3380"/>
              <a:gd name="T99" fmla="*/ 51 h 3357"/>
              <a:gd name="T100" fmla="*/ 1583 w 3380"/>
              <a:gd name="T101" fmla="*/ 3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80" h="3357">
                <a:moveTo>
                  <a:pt x="2504" y="924"/>
                </a:moveTo>
                <a:lnTo>
                  <a:pt x="2485" y="926"/>
                </a:lnTo>
                <a:lnTo>
                  <a:pt x="2467" y="933"/>
                </a:lnTo>
                <a:lnTo>
                  <a:pt x="2450" y="946"/>
                </a:lnTo>
                <a:lnTo>
                  <a:pt x="2443" y="946"/>
                </a:lnTo>
                <a:lnTo>
                  <a:pt x="1413" y="2007"/>
                </a:lnTo>
                <a:lnTo>
                  <a:pt x="1401" y="2015"/>
                </a:lnTo>
                <a:lnTo>
                  <a:pt x="1386" y="2018"/>
                </a:lnTo>
                <a:lnTo>
                  <a:pt x="1372" y="2015"/>
                </a:lnTo>
                <a:lnTo>
                  <a:pt x="1360" y="2007"/>
                </a:lnTo>
                <a:lnTo>
                  <a:pt x="937" y="1557"/>
                </a:lnTo>
                <a:lnTo>
                  <a:pt x="929" y="1549"/>
                </a:lnTo>
                <a:lnTo>
                  <a:pt x="913" y="1536"/>
                </a:lnTo>
                <a:lnTo>
                  <a:pt x="895" y="1529"/>
                </a:lnTo>
                <a:lnTo>
                  <a:pt x="875" y="1525"/>
                </a:lnTo>
                <a:lnTo>
                  <a:pt x="856" y="1529"/>
                </a:lnTo>
                <a:lnTo>
                  <a:pt x="838" y="1536"/>
                </a:lnTo>
                <a:lnTo>
                  <a:pt x="821" y="1549"/>
                </a:lnTo>
                <a:lnTo>
                  <a:pt x="714" y="1656"/>
                </a:lnTo>
                <a:lnTo>
                  <a:pt x="704" y="1668"/>
                </a:lnTo>
                <a:lnTo>
                  <a:pt x="697" y="1683"/>
                </a:lnTo>
                <a:lnTo>
                  <a:pt x="692" y="1697"/>
                </a:lnTo>
                <a:lnTo>
                  <a:pt x="691" y="1709"/>
                </a:lnTo>
                <a:lnTo>
                  <a:pt x="692" y="1721"/>
                </a:lnTo>
                <a:lnTo>
                  <a:pt x="697" y="1736"/>
                </a:lnTo>
                <a:lnTo>
                  <a:pt x="704" y="1750"/>
                </a:lnTo>
                <a:lnTo>
                  <a:pt x="714" y="1763"/>
                </a:lnTo>
                <a:lnTo>
                  <a:pt x="730" y="1778"/>
                </a:lnTo>
                <a:lnTo>
                  <a:pt x="1329" y="2418"/>
                </a:lnTo>
                <a:lnTo>
                  <a:pt x="1337" y="2429"/>
                </a:lnTo>
                <a:lnTo>
                  <a:pt x="1350" y="2435"/>
                </a:lnTo>
                <a:lnTo>
                  <a:pt x="1365" y="2440"/>
                </a:lnTo>
                <a:lnTo>
                  <a:pt x="1382" y="2442"/>
                </a:lnTo>
                <a:lnTo>
                  <a:pt x="1399" y="2440"/>
                </a:lnTo>
                <a:lnTo>
                  <a:pt x="1413" y="2435"/>
                </a:lnTo>
                <a:lnTo>
                  <a:pt x="1424" y="2429"/>
                </a:lnTo>
                <a:lnTo>
                  <a:pt x="1436" y="2418"/>
                </a:lnTo>
                <a:lnTo>
                  <a:pt x="2666" y="1152"/>
                </a:lnTo>
                <a:lnTo>
                  <a:pt x="2677" y="1138"/>
                </a:lnTo>
                <a:lnTo>
                  <a:pt x="2684" y="1124"/>
                </a:lnTo>
                <a:lnTo>
                  <a:pt x="2687" y="1107"/>
                </a:lnTo>
                <a:lnTo>
                  <a:pt x="2687" y="1093"/>
                </a:lnTo>
                <a:lnTo>
                  <a:pt x="2684" y="1078"/>
                </a:lnTo>
                <a:lnTo>
                  <a:pt x="2677" y="1064"/>
                </a:lnTo>
                <a:lnTo>
                  <a:pt x="2666" y="1053"/>
                </a:lnTo>
                <a:lnTo>
                  <a:pt x="2558" y="946"/>
                </a:lnTo>
                <a:lnTo>
                  <a:pt x="2541" y="933"/>
                </a:lnTo>
                <a:lnTo>
                  <a:pt x="2523" y="926"/>
                </a:lnTo>
                <a:lnTo>
                  <a:pt x="2504" y="924"/>
                </a:lnTo>
                <a:close/>
                <a:moveTo>
                  <a:pt x="1690" y="0"/>
                </a:moveTo>
                <a:lnTo>
                  <a:pt x="1797" y="3"/>
                </a:lnTo>
                <a:lnTo>
                  <a:pt x="1902" y="14"/>
                </a:lnTo>
                <a:lnTo>
                  <a:pt x="2006" y="29"/>
                </a:lnTo>
                <a:lnTo>
                  <a:pt x="2107" y="51"/>
                </a:lnTo>
                <a:lnTo>
                  <a:pt x="2206" y="79"/>
                </a:lnTo>
                <a:lnTo>
                  <a:pt x="2302" y="113"/>
                </a:lnTo>
                <a:lnTo>
                  <a:pt x="2396" y="152"/>
                </a:lnTo>
                <a:lnTo>
                  <a:pt x="2486" y="197"/>
                </a:lnTo>
                <a:lnTo>
                  <a:pt x="2573" y="246"/>
                </a:lnTo>
                <a:lnTo>
                  <a:pt x="2657" y="300"/>
                </a:lnTo>
                <a:lnTo>
                  <a:pt x="2737" y="359"/>
                </a:lnTo>
                <a:lnTo>
                  <a:pt x="2813" y="422"/>
                </a:lnTo>
                <a:lnTo>
                  <a:pt x="2886" y="491"/>
                </a:lnTo>
                <a:lnTo>
                  <a:pt x="2954" y="562"/>
                </a:lnTo>
                <a:lnTo>
                  <a:pt x="3018" y="638"/>
                </a:lnTo>
                <a:lnTo>
                  <a:pt x="3078" y="718"/>
                </a:lnTo>
                <a:lnTo>
                  <a:pt x="3133" y="802"/>
                </a:lnTo>
                <a:lnTo>
                  <a:pt x="3183" y="888"/>
                </a:lnTo>
                <a:lnTo>
                  <a:pt x="3227" y="978"/>
                </a:lnTo>
                <a:lnTo>
                  <a:pt x="3267" y="1070"/>
                </a:lnTo>
                <a:lnTo>
                  <a:pt x="3300" y="1166"/>
                </a:lnTo>
                <a:lnTo>
                  <a:pt x="3328" y="1265"/>
                </a:lnTo>
                <a:lnTo>
                  <a:pt x="3350" y="1365"/>
                </a:lnTo>
                <a:lnTo>
                  <a:pt x="3367" y="1468"/>
                </a:lnTo>
                <a:lnTo>
                  <a:pt x="3376" y="1573"/>
                </a:lnTo>
                <a:lnTo>
                  <a:pt x="3380" y="1678"/>
                </a:lnTo>
                <a:lnTo>
                  <a:pt x="3376" y="1785"/>
                </a:lnTo>
                <a:lnTo>
                  <a:pt x="3367" y="1890"/>
                </a:lnTo>
                <a:lnTo>
                  <a:pt x="3350" y="1993"/>
                </a:lnTo>
                <a:lnTo>
                  <a:pt x="3328" y="2093"/>
                </a:lnTo>
                <a:lnTo>
                  <a:pt x="3300" y="2192"/>
                </a:lnTo>
                <a:lnTo>
                  <a:pt x="3267" y="2287"/>
                </a:lnTo>
                <a:lnTo>
                  <a:pt x="3227" y="2380"/>
                </a:lnTo>
                <a:lnTo>
                  <a:pt x="3183" y="2470"/>
                </a:lnTo>
                <a:lnTo>
                  <a:pt x="3133" y="2556"/>
                </a:lnTo>
                <a:lnTo>
                  <a:pt x="3078" y="2638"/>
                </a:lnTo>
                <a:lnTo>
                  <a:pt x="3018" y="2719"/>
                </a:lnTo>
                <a:lnTo>
                  <a:pt x="2954" y="2795"/>
                </a:lnTo>
                <a:lnTo>
                  <a:pt x="2886" y="2866"/>
                </a:lnTo>
                <a:lnTo>
                  <a:pt x="2813" y="2935"/>
                </a:lnTo>
                <a:lnTo>
                  <a:pt x="2737" y="2998"/>
                </a:lnTo>
                <a:lnTo>
                  <a:pt x="2657" y="3056"/>
                </a:lnTo>
                <a:lnTo>
                  <a:pt x="2573" y="3111"/>
                </a:lnTo>
                <a:lnTo>
                  <a:pt x="2486" y="3161"/>
                </a:lnTo>
                <a:lnTo>
                  <a:pt x="2396" y="3205"/>
                </a:lnTo>
                <a:lnTo>
                  <a:pt x="2302" y="3245"/>
                </a:lnTo>
                <a:lnTo>
                  <a:pt x="2206" y="3278"/>
                </a:lnTo>
                <a:lnTo>
                  <a:pt x="2107" y="3306"/>
                </a:lnTo>
                <a:lnTo>
                  <a:pt x="2006" y="3328"/>
                </a:lnTo>
                <a:lnTo>
                  <a:pt x="1902" y="3344"/>
                </a:lnTo>
                <a:lnTo>
                  <a:pt x="1797" y="3354"/>
                </a:lnTo>
                <a:lnTo>
                  <a:pt x="1690" y="3357"/>
                </a:lnTo>
                <a:lnTo>
                  <a:pt x="1583" y="3354"/>
                </a:lnTo>
                <a:lnTo>
                  <a:pt x="1477" y="3344"/>
                </a:lnTo>
                <a:lnTo>
                  <a:pt x="1374" y="3328"/>
                </a:lnTo>
                <a:lnTo>
                  <a:pt x="1273" y="3306"/>
                </a:lnTo>
                <a:lnTo>
                  <a:pt x="1174" y="3278"/>
                </a:lnTo>
                <a:lnTo>
                  <a:pt x="1078" y="3245"/>
                </a:lnTo>
                <a:lnTo>
                  <a:pt x="984" y="3205"/>
                </a:lnTo>
                <a:lnTo>
                  <a:pt x="894" y="3161"/>
                </a:lnTo>
                <a:lnTo>
                  <a:pt x="806" y="3111"/>
                </a:lnTo>
                <a:lnTo>
                  <a:pt x="722" y="3056"/>
                </a:lnTo>
                <a:lnTo>
                  <a:pt x="642" y="2998"/>
                </a:lnTo>
                <a:lnTo>
                  <a:pt x="565" y="2935"/>
                </a:lnTo>
                <a:lnTo>
                  <a:pt x="493" y="2866"/>
                </a:lnTo>
                <a:lnTo>
                  <a:pt x="425" y="2795"/>
                </a:lnTo>
                <a:lnTo>
                  <a:pt x="361" y="2719"/>
                </a:lnTo>
                <a:lnTo>
                  <a:pt x="301" y="2638"/>
                </a:lnTo>
                <a:lnTo>
                  <a:pt x="247" y="2556"/>
                </a:lnTo>
                <a:lnTo>
                  <a:pt x="197" y="2470"/>
                </a:lnTo>
                <a:lnTo>
                  <a:pt x="152" y="2380"/>
                </a:lnTo>
                <a:lnTo>
                  <a:pt x="113" y="2287"/>
                </a:lnTo>
                <a:lnTo>
                  <a:pt x="79" y="2192"/>
                </a:lnTo>
                <a:lnTo>
                  <a:pt x="51" y="2093"/>
                </a:lnTo>
                <a:lnTo>
                  <a:pt x="29" y="1993"/>
                </a:lnTo>
                <a:lnTo>
                  <a:pt x="13" y="1890"/>
                </a:lnTo>
                <a:lnTo>
                  <a:pt x="3" y="1785"/>
                </a:lnTo>
                <a:lnTo>
                  <a:pt x="0" y="1678"/>
                </a:lnTo>
                <a:lnTo>
                  <a:pt x="3" y="1573"/>
                </a:lnTo>
                <a:lnTo>
                  <a:pt x="13" y="1468"/>
                </a:lnTo>
                <a:lnTo>
                  <a:pt x="29" y="1365"/>
                </a:lnTo>
                <a:lnTo>
                  <a:pt x="51" y="1265"/>
                </a:lnTo>
                <a:lnTo>
                  <a:pt x="79" y="1166"/>
                </a:lnTo>
                <a:lnTo>
                  <a:pt x="113" y="1070"/>
                </a:lnTo>
                <a:lnTo>
                  <a:pt x="152" y="978"/>
                </a:lnTo>
                <a:lnTo>
                  <a:pt x="197" y="888"/>
                </a:lnTo>
                <a:lnTo>
                  <a:pt x="247" y="802"/>
                </a:lnTo>
                <a:lnTo>
                  <a:pt x="301" y="718"/>
                </a:lnTo>
                <a:lnTo>
                  <a:pt x="361" y="638"/>
                </a:lnTo>
                <a:lnTo>
                  <a:pt x="425" y="562"/>
                </a:lnTo>
                <a:lnTo>
                  <a:pt x="493" y="491"/>
                </a:lnTo>
                <a:lnTo>
                  <a:pt x="565" y="422"/>
                </a:lnTo>
                <a:lnTo>
                  <a:pt x="642" y="359"/>
                </a:lnTo>
                <a:lnTo>
                  <a:pt x="722" y="300"/>
                </a:lnTo>
                <a:lnTo>
                  <a:pt x="806" y="246"/>
                </a:lnTo>
                <a:lnTo>
                  <a:pt x="894" y="197"/>
                </a:lnTo>
                <a:lnTo>
                  <a:pt x="984" y="152"/>
                </a:lnTo>
                <a:lnTo>
                  <a:pt x="1078" y="113"/>
                </a:lnTo>
                <a:lnTo>
                  <a:pt x="1174" y="79"/>
                </a:lnTo>
                <a:lnTo>
                  <a:pt x="1273" y="51"/>
                </a:lnTo>
                <a:lnTo>
                  <a:pt x="1374" y="29"/>
                </a:lnTo>
                <a:lnTo>
                  <a:pt x="1477" y="14"/>
                </a:lnTo>
                <a:lnTo>
                  <a:pt x="1583" y="3"/>
                </a:lnTo>
                <a:lnTo>
                  <a:pt x="1690" y="0"/>
                </a:lnTo>
                <a:close/>
              </a:path>
            </a:pathLst>
          </a:custGeom>
          <a:solidFill>
            <a:srgbClr val="E936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11" name="Picture Placeholder 11" descr="A close-up of a baby's foot&#10;&#10;Description automatically generated with medium confidence">
            <a:extLst>
              <a:ext uri="{FF2B5EF4-FFF2-40B4-BE49-F238E27FC236}">
                <a16:creationId xmlns:a16="http://schemas.microsoft.com/office/drawing/2014/main" id="{15700D44-2933-0F43-B693-8F07A6D36BA1}"/>
              </a:ext>
            </a:extLst>
          </p:cNvPr>
          <p:cNvPicPr>
            <a:picLocks noChangeAspect="1"/>
          </p:cNvPicPr>
          <p:nvPr/>
        </p:nvPicPr>
        <p:blipFill rotWithShape="1">
          <a:blip r:embed="rId2">
            <a:extLst>
              <a:ext uri="{28A0092B-C50C-407E-A947-70E740481C1C}">
                <a14:useLocalDpi xmlns:a14="http://schemas.microsoft.com/office/drawing/2010/main" val="0"/>
              </a:ext>
            </a:extLst>
          </a:blip>
          <a:srcRect t="44903" b="6215"/>
          <a:stretch/>
        </p:blipFill>
        <p:spPr>
          <a:xfrm>
            <a:off x="409457" y="1807357"/>
            <a:ext cx="5614722" cy="2744975"/>
          </a:xfrm>
          <a:prstGeom prst="rect">
            <a:avLst/>
          </a:prstGeom>
        </p:spPr>
      </p:pic>
      <p:pic>
        <p:nvPicPr>
          <p:cNvPr id="12" name="Picture Placeholder 13" descr="A person holding a baby&#10;&#10;Description automatically generated">
            <a:extLst>
              <a:ext uri="{FF2B5EF4-FFF2-40B4-BE49-F238E27FC236}">
                <a16:creationId xmlns:a16="http://schemas.microsoft.com/office/drawing/2014/main" id="{2943CB3A-AD4F-724A-8211-08249C48E5DF}"/>
              </a:ext>
            </a:extLst>
          </p:cNvPr>
          <p:cNvPicPr>
            <a:picLocks noChangeAspect="1"/>
          </p:cNvPicPr>
          <p:nvPr/>
        </p:nvPicPr>
        <p:blipFill rotWithShape="1">
          <a:blip r:embed="rId3">
            <a:extLst>
              <a:ext uri="{28A0092B-C50C-407E-A947-70E740481C1C}">
                <a14:useLocalDpi xmlns:a14="http://schemas.microsoft.com/office/drawing/2010/main" val="0"/>
              </a:ext>
            </a:extLst>
          </a:blip>
          <a:srcRect l="442" t="32587" r="-442" b="25529"/>
          <a:stretch/>
        </p:blipFill>
        <p:spPr>
          <a:xfrm>
            <a:off x="407267" y="4676010"/>
            <a:ext cx="2744975" cy="1724090"/>
          </a:xfrm>
          <a:prstGeom prst="rect">
            <a:avLst/>
          </a:prstGeom>
        </p:spPr>
      </p:pic>
      <p:pic>
        <p:nvPicPr>
          <p:cNvPr id="13" name="Picture Placeholder 22" descr="A picture containing person&#10;&#10;Description automatically generated">
            <a:extLst>
              <a:ext uri="{FF2B5EF4-FFF2-40B4-BE49-F238E27FC236}">
                <a16:creationId xmlns:a16="http://schemas.microsoft.com/office/drawing/2014/main" id="{AC357D9F-EA6A-F849-B309-0DCD0D023F81}"/>
              </a:ext>
            </a:extLst>
          </p:cNvPr>
          <p:cNvPicPr>
            <a:picLocks noChangeAspect="1"/>
          </p:cNvPicPr>
          <p:nvPr/>
        </p:nvPicPr>
        <p:blipFill>
          <a:blip r:embed="rId4">
            <a:extLst>
              <a:ext uri="{28A0092B-C50C-407E-A947-70E740481C1C}">
                <a14:useLocalDpi xmlns:a14="http://schemas.microsoft.com/office/drawing/2010/main" val="0"/>
              </a:ext>
            </a:extLst>
          </a:blip>
          <a:srcRect t="401" b="401"/>
          <a:stretch>
            <a:fillRect/>
          </a:stretch>
        </p:blipFill>
        <p:spPr>
          <a:xfrm>
            <a:off x="3279204" y="4676010"/>
            <a:ext cx="2744975" cy="1724090"/>
          </a:xfrm>
          <a:prstGeom prst="rect">
            <a:avLst/>
          </a:prstGeom>
        </p:spPr>
      </p:pic>
      <p:sp>
        <p:nvSpPr>
          <p:cNvPr id="14" name="Inhaltsplatzhalter 4">
            <a:extLst>
              <a:ext uri="{FF2B5EF4-FFF2-40B4-BE49-F238E27FC236}">
                <a16:creationId xmlns:a16="http://schemas.microsoft.com/office/drawing/2014/main" id="{BE43C91F-6B2A-1A4C-9DF5-D45736717585}"/>
              </a:ext>
            </a:extLst>
          </p:cNvPr>
          <p:cNvSpPr txBox="1">
            <a:spLocks/>
          </p:cNvSpPr>
          <p:nvPr/>
        </p:nvSpPr>
        <p:spPr>
          <a:xfrm>
            <a:off x="6379058" y="2620093"/>
            <a:ext cx="5410882" cy="3323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b="1" dirty="0">
                <a:solidFill>
                  <a:srgbClr val="A34F9A"/>
                </a:solidFill>
                <a:latin typeface="Calibri" panose="020F0502020204030204" pitchFamily="34" charset="0"/>
                <a:cs typeface="Calibri" panose="020F0502020204030204" pitchFamily="34" charset="0"/>
              </a:rPr>
              <a:t>INFANT MORTALITY:</a:t>
            </a:r>
          </a:p>
        </p:txBody>
      </p:sp>
      <p:pic>
        <p:nvPicPr>
          <p:cNvPr id="16" name="Picture 15" descr="A screenshot of a video game&#10;&#10;Description automatically generated with medium confidence">
            <a:extLst>
              <a:ext uri="{FF2B5EF4-FFF2-40B4-BE49-F238E27FC236}">
                <a16:creationId xmlns:a16="http://schemas.microsoft.com/office/drawing/2014/main" id="{E4E800E1-0A59-8C45-8FFB-D353938DE7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7544" y="574504"/>
            <a:ext cx="2763079" cy="1046671"/>
          </a:xfrm>
          <a:prstGeom prst="rect">
            <a:avLst/>
          </a:prstGeom>
        </p:spPr>
      </p:pic>
    </p:spTree>
    <p:extLst>
      <p:ext uri="{BB962C8B-B14F-4D97-AF65-F5344CB8AC3E}">
        <p14:creationId xmlns:p14="http://schemas.microsoft.com/office/powerpoint/2010/main" val="32973387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1321</Words>
  <Application>Microsoft Macintosh PowerPoint</Application>
  <PresentationFormat>Widescreen</PresentationFormat>
  <Paragraphs>89</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Jill Buchanan</cp:lastModifiedBy>
  <cp:revision>5</cp:revision>
  <dcterms:created xsi:type="dcterms:W3CDTF">2022-04-06T21:21:18Z</dcterms:created>
  <dcterms:modified xsi:type="dcterms:W3CDTF">2022-04-06T23:28:03Z</dcterms:modified>
</cp:coreProperties>
</file>